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charts/chart13.xml" ContentType="application/vnd.openxmlformats-officedocument.drawingml.chart+xml"/>
  <Override PartName="/ppt/drawings/drawing3.xml" ContentType="application/vnd.openxmlformats-officedocument.drawingml.chartshapes+xml"/>
  <Override PartName="/ppt/charts/chart14.xml" ContentType="application/vnd.openxmlformats-officedocument.drawingml.chart+xml"/>
  <Override PartName="/ppt/drawings/drawing4.xml" ContentType="application/vnd.openxmlformats-officedocument.drawingml.chartshapes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39" r:id="rId3"/>
    <p:sldId id="340" r:id="rId4"/>
    <p:sldId id="357" r:id="rId5"/>
    <p:sldId id="257" r:id="rId6"/>
    <p:sldId id="288" r:id="rId7"/>
    <p:sldId id="301" r:id="rId8"/>
    <p:sldId id="274" r:id="rId9"/>
    <p:sldId id="275" r:id="rId10"/>
    <p:sldId id="278" r:id="rId11"/>
    <p:sldId id="359" r:id="rId12"/>
    <p:sldId id="352" r:id="rId13"/>
    <p:sldId id="358" r:id="rId14"/>
    <p:sldId id="299" r:id="rId15"/>
    <p:sldId id="304" r:id="rId16"/>
    <p:sldId id="347" r:id="rId17"/>
    <p:sldId id="354" r:id="rId18"/>
    <p:sldId id="337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88F4"/>
    <a:srgbClr val="FF6699"/>
    <a:srgbClr val="FF6600"/>
    <a:srgbClr val="99FFCC"/>
    <a:srgbClr val="F7CDD3"/>
    <a:srgbClr val="FF99FF"/>
    <a:srgbClr val="FFCC99"/>
    <a:srgbClr val="FFFFFF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18" autoAdjust="0"/>
    <p:restoredTop sz="94660"/>
  </p:normalViewPr>
  <p:slideViewPr>
    <p:cSldViewPr>
      <p:cViewPr varScale="1">
        <p:scale>
          <a:sx n="82" d="100"/>
          <a:sy n="82" d="100"/>
        </p:scale>
        <p:origin x="90" y="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3\AppData\Local\Microsoft\Windows\INetCache\Content.Outlook\304HUF10\&#1075;&#1088;&#1072;&#1092;&#1080;&#1082;&#1080;%202018%20(1)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3\AppData\Local\Microsoft\Windows\INetCache\Content.Outlook\304HUF10\&#1075;&#1088;&#1072;&#1092;&#1080;&#1082;&#1080;%202018%20(1)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3\AppData\Local\Microsoft\Windows\INetCache\Content.Outlook\304HUF10\&#1075;&#1088;&#1072;&#1092;&#1080;&#1082;&#1080;%202018%20(1)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3\AppData\Local\Microsoft\Windows\INetCache\Content.Outlook\304HUF10\&#1075;&#1088;&#1072;&#1092;&#1080;&#1082;&#1080;%202018%20(1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%20&#8212;%20&#1082;&#1086;&#1087;&#1080;&#1103;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%20&#8212;%20&#1082;&#1086;&#1087;&#1080;&#1103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%20&#8212;%20&#1082;&#1086;&#1087;&#1080;&#1103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%20&#8212;%20&#1082;&#1086;&#1087;&#1080;&#1103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id3\WORK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%20&#8212;%20&#1082;&#1086;&#1087;&#1080;&#1103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8\&#1075;&#1086;&#1076;\&#1055;&#1088;&#1077;&#1079;&#1077;&#1085;&#1090;&#1072;&#1094;&#1080;&#1103;\&#1058;&#1072;&#1073;&#1083;&#1080;&#1094;&#109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Объем транспортной работы </a:t>
            </a:r>
            <a:r>
              <a:rPr lang="ru-RU" dirty="0" smtClean="0"/>
              <a:t>за 2015-2018 </a:t>
            </a:r>
            <a:r>
              <a:rPr lang="ru-RU" dirty="0"/>
              <a:t>гг., </a:t>
            </a:r>
            <a:r>
              <a:rPr lang="ru-RU" dirty="0" smtClean="0"/>
              <a:t>млн. </a:t>
            </a:r>
            <a:r>
              <a:rPr lang="ru-RU" dirty="0"/>
              <a:t>км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транс.работа!$B$2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3.5273862379053715E-2"/>
                  <c:y val="-6.87875567183092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273862379053701E-2"/>
                  <c:y val="-6.87875567183092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8095771369378001E-2"/>
                  <c:y val="-7.74400795759582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транс.работа!$A$3:$A$6</c:f>
              <c:strCache>
                <c:ptCount val="4"/>
                <c:pt idx="0">
                  <c:v>2015 г.</c:v>
                </c:pt>
                <c:pt idx="1">
                  <c:v>2016 г.</c:v>
                </c:pt>
                <c:pt idx="2">
                  <c:v>2017 г.</c:v>
                </c:pt>
                <c:pt idx="3">
                  <c:v>2018 г.</c:v>
                </c:pt>
              </c:strCache>
            </c:strRef>
          </c:cat>
          <c:val>
            <c:numRef>
              <c:f>транс.работа!$B$3:$B$6</c:f>
              <c:numCache>
                <c:formatCode>#,##0.00</c:formatCode>
                <c:ptCount val="4"/>
                <c:pt idx="0">
                  <c:v>34.826000000000001</c:v>
                </c:pt>
                <c:pt idx="1">
                  <c:v>34.366999999999997</c:v>
                </c:pt>
                <c:pt idx="2">
                  <c:v>34.037999999999997</c:v>
                </c:pt>
                <c:pt idx="3">
                  <c:v>33.301000000000002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транс.работа!$C$2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7743032745587476E-2"/>
                  <c:y val="7.4628009647222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3510169260101016E-2"/>
                  <c:y val="8.32805325048712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068826026977672E-2"/>
                  <c:y val="7.0301748218397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068826026977662E-2"/>
                  <c:y val="9.62593167913447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транс.работа!$A$3:$A$6</c:f>
              <c:strCache>
                <c:ptCount val="4"/>
                <c:pt idx="0">
                  <c:v>2015 г.</c:v>
                </c:pt>
                <c:pt idx="1">
                  <c:v>2016 г.</c:v>
                </c:pt>
                <c:pt idx="2">
                  <c:v>2017 г.</c:v>
                </c:pt>
                <c:pt idx="3">
                  <c:v>2018 г.</c:v>
                </c:pt>
              </c:strCache>
            </c:strRef>
          </c:cat>
          <c:val>
            <c:numRef>
              <c:f>транс.работа!$C$3:$C$6</c:f>
              <c:numCache>
                <c:formatCode>#,##0.00</c:formatCode>
                <c:ptCount val="4"/>
                <c:pt idx="0">
                  <c:v>27.907</c:v>
                </c:pt>
                <c:pt idx="1">
                  <c:v>28.681000000000001</c:v>
                </c:pt>
                <c:pt idx="2">
                  <c:v>29.538</c:v>
                </c:pt>
                <c:pt idx="3">
                  <c:v>32.094000000000001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транс.работа!$D$2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3.8095771369378015E-2"/>
                  <c:y val="7.39790704328986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273862379053701E-2"/>
                  <c:y val="7.39790704328986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1040998893567259E-2"/>
                  <c:y val="8.26315932905476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3862907883891451E-2"/>
                  <c:y val="7.39790704328986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транс.работа!$A$3:$A$6</c:f>
              <c:strCache>
                <c:ptCount val="4"/>
                <c:pt idx="0">
                  <c:v>2015 г.</c:v>
                </c:pt>
                <c:pt idx="1">
                  <c:v>2016 г.</c:v>
                </c:pt>
                <c:pt idx="2">
                  <c:v>2017 г.</c:v>
                </c:pt>
                <c:pt idx="3">
                  <c:v>2018 г.</c:v>
                </c:pt>
              </c:strCache>
            </c:strRef>
          </c:cat>
          <c:val>
            <c:numRef>
              <c:f>транс.работа!$D$3:$D$6</c:f>
              <c:numCache>
                <c:formatCode>#,##0.00</c:formatCode>
                <c:ptCount val="4"/>
                <c:pt idx="0">
                  <c:v>62.733000000000004</c:v>
                </c:pt>
                <c:pt idx="1">
                  <c:v>63.048000000000002</c:v>
                </c:pt>
                <c:pt idx="2">
                  <c:v>63.575999999999993</c:v>
                </c:pt>
                <c:pt idx="3">
                  <c:v>65.39500000000001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5833088"/>
        <c:axId val="135833872"/>
      </c:lineChart>
      <c:catAx>
        <c:axId val="135833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5833872"/>
        <c:crosses val="autoZero"/>
        <c:auto val="1"/>
        <c:lblAlgn val="ctr"/>
        <c:lblOffset val="100"/>
        <c:noMultiLvlLbl val="0"/>
      </c:catAx>
      <c:valAx>
        <c:axId val="135833872"/>
        <c:scaling>
          <c:orientation val="minMax"/>
        </c:scaling>
        <c:delete val="1"/>
        <c:axPos val="l"/>
        <c:majorGridlines/>
        <c:numFmt formatCode="#,##0.00" sourceLinked="1"/>
        <c:majorTickMark val="out"/>
        <c:minorTickMark val="none"/>
        <c:tickLblPos val="nextTo"/>
        <c:crossAx val="13583308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ru-RU" sz="2000" baseline="0" dirty="0" smtClean="0"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2000" baseline="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20981907578294795"/>
          <c:y val="2.8080113994174163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319806178073896E-3"/>
          <c:y val="0.26895075455332323"/>
          <c:w val="0.56428719851159115"/>
          <c:h val="0.39268485847937795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CD88F4"/>
              </a:solidFill>
            </c:spPr>
          </c:dPt>
          <c:dPt>
            <c:idx val="1"/>
            <c:bubble3D val="0"/>
            <c:spPr>
              <a:solidFill>
                <a:srgbClr val="FF66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7030A0"/>
              </a:solidFill>
            </c:spPr>
          </c:dPt>
          <c:dPt>
            <c:idx val="4"/>
            <c:bubble3D val="0"/>
            <c:spPr>
              <a:solidFill>
                <a:srgbClr val="00B0F0"/>
              </a:solidFill>
            </c:spPr>
          </c:dPt>
          <c:dPt>
            <c:idx val="5"/>
            <c:bubble3D val="0"/>
            <c:spPr>
              <a:solidFill>
                <a:srgbClr val="FF6699"/>
              </a:solidFill>
            </c:spPr>
          </c:dPt>
          <c:dPt>
            <c:idx val="6"/>
            <c:bubble3D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2.3100438237075568E-2"/>
                  <c:y val="-6.1287041023095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539060106174511E-2"/>
                  <c:y val="-5.242196490054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1311148323654109E-3"/>
                  <c:y val="-4.4899921487335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305305162646525E-3"/>
                  <c:y val="5.15004693393876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251006520112588E-2"/>
                  <c:y val="-0.102565691519261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4012897709053335E-3"/>
                  <c:y val="-5.5774336869602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7492143798767235E-2"/>
                  <c:y val="-7.383298098604229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'диаграмма расходы 12 мес'!$A$8:$A$15</c:f>
              <c:strCache>
                <c:ptCount val="7"/>
                <c:pt idx="0">
                  <c:v>Материальные затраты (теплоэнергия, газ, вода)</c:v>
                </c:pt>
                <c:pt idx="1">
                  <c:v>Материалы и запасные части, топливо и ГСМ</c:v>
                </c:pt>
                <c:pt idx="2">
                  <c:v>Электроэнергия</c:v>
                </c:pt>
                <c:pt idx="3">
                  <c:v>Затраты на оплату труда с начислениями</c:v>
                </c:pt>
                <c:pt idx="4">
                  <c:v>Амортизация основных фондов</c:v>
                </c:pt>
                <c:pt idx="5">
                  <c:v>Капитальные ремонты</c:v>
                </c:pt>
                <c:pt idx="6">
                  <c:v>Прочие расходы (в т.ч. прочие работы, услуги, страхование, налоги)</c:v>
                </c:pt>
              </c:strCache>
            </c:strRef>
          </c:cat>
          <c:val>
            <c:numRef>
              <c:f>'диаграмма расходы 12 мес'!$L$8:$L$15</c:f>
              <c:numCache>
                <c:formatCode>0\,0%</c:formatCode>
                <c:ptCount val="7"/>
                <c:pt idx="0">
                  <c:v>1.2999999999999999E-2</c:v>
                </c:pt>
                <c:pt idx="1">
                  <c:v>5.3999999999999999E-2</c:v>
                </c:pt>
                <c:pt idx="2">
                  <c:v>9.7000000000000003E-2</c:v>
                </c:pt>
                <c:pt idx="3">
                  <c:v>0.628</c:v>
                </c:pt>
                <c:pt idx="4">
                  <c:v>0.13500000000000001</c:v>
                </c:pt>
                <c:pt idx="5">
                  <c:v>2.5999999999999999E-2</c:v>
                </c:pt>
                <c:pt idx="6">
                  <c:v>4.7E-2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0970340416619675E-2"/>
          <c:w val="1"/>
          <c:h val="0.833455236745017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61BFDD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92.6</c:v>
                </c:pt>
                <c:pt idx="1">
                  <c:v>7.4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92.1</c:v>
                </c:pt>
                <c:pt idx="1">
                  <c:v>7.9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3366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92.1</c:v>
                </c:pt>
                <c:pt idx="1">
                  <c:v>7.9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box"/>
        <c:axId val="138697192"/>
        <c:axId val="138697584"/>
        <c:axId val="0"/>
      </c:bar3DChart>
      <c:catAx>
        <c:axId val="138697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38697584"/>
        <c:crosses val="autoZero"/>
        <c:auto val="1"/>
        <c:lblAlgn val="ctr"/>
        <c:lblOffset val="100"/>
        <c:noMultiLvlLbl val="0"/>
      </c:catAx>
      <c:valAx>
        <c:axId val="138697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386971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4180641708701"/>
          <c:y val="0.19113456190449526"/>
          <c:w val="0.14814252210737289"/>
          <c:h val="0.18691656337727067"/>
        </c:manualLayout>
      </c:layout>
      <c:overlay val="0"/>
      <c:txPr>
        <a:bodyPr/>
        <a:lstStyle/>
        <a:p>
          <a:pPr>
            <a:defRPr sz="12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141392933043238E-2"/>
          <c:y val="4.6273892550946598E-2"/>
          <c:w val="0.9025462043257565"/>
          <c:h val="0.93939112365232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.24793097351276674"/>
                  <c:y val="0.11912169582251916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94,2%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25685424337951"/>
                  <c:y val="-0.12483102464735636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5,8%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341672989328999E-2"/>
                  <c:y val="-0.13075573735797039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Продукция российского производства</c:v>
                </c:pt>
                <c:pt idx="1">
                  <c:v>Продукция импортного производства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467.58</c:v>
                </c:pt>
                <c:pt idx="1">
                  <c:v>50.21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 w="19050"/>
      </c:spPr>
    </c:plotArea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sz="1600" dirty="0"/>
              <a:t>Размещенные закупочные </a:t>
            </a:r>
            <a:r>
              <a:rPr lang="ru-RU" sz="1600" dirty="0" smtClean="0"/>
              <a:t>процедуры,</a:t>
            </a:r>
            <a:r>
              <a:rPr lang="ru-RU" sz="1600" i="1" baseline="0" dirty="0" smtClean="0"/>
              <a:t> </a:t>
            </a:r>
            <a:r>
              <a:rPr lang="ru-RU" sz="1600" i="0" baseline="0" dirty="0" smtClean="0"/>
              <a:t>руб.</a:t>
            </a:r>
            <a:endParaRPr lang="ru-RU" sz="1600" i="0" dirty="0"/>
          </a:p>
        </c:rich>
      </c:tx>
      <c:layout>
        <c:manualLayout>
          <c:xMode val="edge"/>
          <c:yMode val="edge"/>
          <c:x val="0.28726902887139105"/>
          <c:y val="2.9173860851003514E-2"/>
        </c:manualLayout>
      </c:layout>
      <c:overlay val="0"/>
    </c:title>
    <c:autoTitleDeleted val="0"/>
    <c:view3D>
      <c:rotX val="30"/>
      <c:rotY val="8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885269452819263E-4"/>
          <c:y val="0.16836325127075258"/>
          <c:w val="0.54373982939632548"/>
          <c:h val="0.6794572585074767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15"/>
          <c:dPt>
            <c:idx val="3"/>
            <c:bubble3D val="0"/>
          </c:dPt>
          <c:dLbls>
            <c:dLbl>
              <c:idx val="0"/>
              <c:layout>
                <c:manualLayout>
                  <c:x val="9.1734689413823275E-2"/>
                  <c:y val="-0.19935214983284136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 smtClean="0">
                        <a:solidFill>
                          <a:schemeClr val="bg1"/>
                        </a:solidFill>
                      </a:rPr>
                      <a:t>3 429,3 млн. руб.</a:t>
                    </a:r>
                    <a:r>
                      <a:rPr lang="ru-RU" baseline="0" dirty="0" smtClean="0">
                        <a:solidFill>
                          <a:schemeClr val="bg1"/>
                        </a:solidFill>
                      </a:rPr>
                      <a:t>; 83,2%</a:t>
                    </a:r>
                    <a:endParaRPr lang="ru-RU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4139173205550154"/>
                  <c:y val="9.6668637578454342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baseline="0" dirty="0" smtClean="0">
                        <a:solidFill>
                          <a:schemeClr val="bg1"/>
                        </a:solidFill>
                      </a:rPr>
                      <a:t>676,9 млн. руб.; 16,4%</a:t>
                    </a:r>
                    <a:endParaRPr lang="ru-RU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6809930008748908E-2"/>
                  <c:y val="0.17185938477101551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13,3 млн. руб.; 0,4%</a:t>
                    </a:r>
                    <a:endParaRPr lang="ru-RU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Электронный аукцион (437 процедур)</c:v>
                </c:pt>
                <c:pt idx="1">
                  <c:v>Конкурс (69 процедур)</c:v>
                </c:pt>
                <c:pt idx="2">
                  <c:v>Единственный поставщик (12 процедур)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3429310061.9200001</c:v>
                </c:pt>
                <c:pt idx="1">
                  <c:v>676943500.15999997</c:v>
                </c:pt>
                <c:pt idx="2">
                  <c:v>13272217.439999999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573643919510065"/>
          <c:y val="0.1621389153411481"/>
          <c:w val="0.29208548188132355"/>
          <c:h val="0.66840481782808325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 w="3175">
      <a:noFill/>
    </a:ln>
    <a:effectLst/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sz="1600" dirty="0" smtClean="0"/>
              <a:t>Соотношение экономии по закупочным процедурам (руб.)</a:t>
            </a:r>
          </a:p>
        </c:rich>
      </c:tx>
      <c:layout>
        <c:manualLayout>
          <c:xMode val="edge"/>
          <c:yMode val="edge"/>
          <c:x val="0.19573777844702286"/>
          <c:y val="5.7414235890559662E-2"/>
        </c:manualLayout>
      </c:layout>
      <c:overlay val="0"/>
    </c:title>
    <c:autoTitleDeleted val="0"/>
    <c:view3D>
      <c:rotX val="30"/>
      <c:rotY val="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267930744150566E-2"/>
          <c:y val="0.25201443153791514"/>
          <c:w val="0.53947711199349546"/>
          <c:h val="0.664492879661822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5"/>
          <c:dPt>
            <c:idx val="3"/>
            <c:bubble3D val="0"/>
            <c:explosion val="3"/>
          </c:dPt>
          <c:dLbls>
            <c:dLbl>
              <c:idx val="0"/>
              <c:layout>
                <c:manualLayout>
                  <c:x val="0.10221282480774919"/>
                  <c:y val="-7.092415983306138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89,4 млн. руб.</a:t>
                    </a:r>
                    <a:r>
                      <a:rPr lang="ru-RU" baseline="0" dirty="0" smtClean="0"/>
                      <a:t>; </a:t>
                    </a:r>
                    <a:fld id="{47F6D159-513D-4EBC-A64A-1054F2379C51}" type="PERCENTAGE">
                      <a:rPr lang="en-US" baseline="0"/>
                      <a:pPr/>
                      <a:t>[ПРОЦЕНТ]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6234422070642289E-3"/>
                  <c:y val="-1.792624768265969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16,9 млн. руб.</a:t>
                    </a:r>
                    <a:r>
                      <a:rPr lang="ru-RU" baseline="0" dirty="0" smtClean="0"/>
                      <a:t>; </a:t>
                    </a:r>
                    <a:fld id="{048CA304-DAC0-44C7-A0B4-639098431D8B}" type="PERCENTAGE">
                      <a:rPr lang="en-US" baseline="0"/>
                      <a:pPr/>
                      <a:t>[ПРОЦЕНТ]</a:t>
                    </a:fld>
                    <a:endParaRPr lang="ru-RU" baseline="0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3.6495257221044949E-2"/>
                  <c:y val="0.1094839644411094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093284494328465E-2"/>
                  <c:y val="-0.1244206017182061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611831443979205"/>
                  <c:y val="-4.626079798055223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Электронный аукцион</c:v>
                </c:pt>
                <c:pt idx="1">
                  <c:v>Конкурс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89405368.349999949</c:v>
                </c:pt>
                <c:pt idx="1">
                  <c:v>16898419.199999999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192139349071405"/>
          <c:y val="0.3792833103720511"/>
          <c:w val="0.26003844348249644"/>
          <c:h val="0.25493837264947089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 w="3175">
      <a:noFill/>
    </a:ln>
    <a:effectLst/>
    <a:scene3d>
      <a:camera prst="orthographicFront"/>
      <a:lightRig rig="threePt" dir="t"/>
    </a:scene3d>
    <a:sp3d>
      <a:bevelT w="6350"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ru-RU"/>
              <a:t>Водители троллейбуса</a:t>
            </a:r>
          </a:p>
        </c:rich>
      </c:tx>
      <c:layout>
        <c:manualLayout>
          <c:xMode val="edge"/>
          <c:yMode val="edge"/>
          <c:x val="0.33136107986501684"/>
          <c:y val="3.8461538461538464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49"/>
      <c:rotY val="20"/>
      <c:depthPercent val="100"/>
      <c:rAngAx val="1"/>
    </c:view3D>
    <c:floor>
      <c:thickness val="0"/>
      <c:spPr>
        <a:noFill/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4319587532061535E-2"/>
          <c:y val="0.18509647973247775"/>
          <c:w val="0.87278169550730367"/>
          <c:h val="0.67307810811810087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FF99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CC99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invertIfNegative val="0"/>
            <c:bubble3D val="0"/>
            <c:spPr>
              <a:solidFill>
                <a:srgbClr val="FFCC99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invertIfNegative val="0"/>
            <c:bubble3D val="0"/>
            <c:spPr>
              <a:solidFill>
                <a:srgbClr val="99CC00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invertIfNegative val="0"/>
            <c:bubble3D val="0"/>
            <c:spPr>
              <a:solidFill>
                <a:srgbClr val="00CC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7.2467788473779826E-3"/>
                  <c:y val="1.201646556428737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63409633332929E-2"/>
                  <c:y val="1.201646556428737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500937787660707E-2"/>
                  <c:y val="-8.2304480527956025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7408964264277516E-2"/>
                  <c:y val="-1.765642035783399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9687160527658176E-2"/>
                  <c:y val="-2.4907175642339685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3074478013609512E-2"/>
                  <c:y val="-2.347480258878453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('[23]9 месяцев'!$I$4,'[23]9 месяцев'!$K$4,'[23]9 месяцев'!$M$4,'[23]9 месяцев'!$O$4)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([23]год!$I$4,[23]год!$K$4,[23]год!$M$4,[23]год!$O$4)</c:f>
              <c:numCache>
                <c:formatCode>General</c:formatCode>
                <c:ptCount val="4"/>
                <c:pt idx="0">
                  <c:v>1399</c:v>
                </c:pt>
                <c:pt idx="1">
                  <c:v>1457</c:v>
                </c:pt>
                <c:pt idx="2">
                  <c:v>1515</c:v>
                </c:pt>
                <c:pt idx="3">
                  <c:v>1592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533544"/>
        <c:axId val="137530800"/>
        <c:axId val="0"/>
      </c:bar3DChart>
      <c:catAx>
        <c:axId val="137533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37530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530800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375335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ru-RU"/>
              <a:t>Водители трамвая</a:t>
            </a:r>
          </a:p>
        </c:rich>
      </c:tx>
      <c:layout>
        <c:manualLayout>
          <c:xMode val="edge"/>
          <c:yMode val="edge"/>
          <c:x val="0.38979209675356707"/>
          <c:y val="3.8554216867469883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39"/>
      <c:rotY val="20"/>
      <c:depthPercent val="100"/>
      <c:rAngAx val="1"/>
    </c:view3D>
    <c:floor>
      <c:thickness val="0"/>
      <c:spPr>
        <a:noFill/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6566298774422614E-2"/>
          <c:y val="0.17831346281233859"/>
          <c:w val="0.90023405831745373"/>
          <c:h val="0.6891574373557950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FF99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CC99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invertIfNegative val="0"/>
            <c:bubble3D val="0"/>
            <c:spPr>
              <a:solidFill>
                <a:srgbClr val="FFCC99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invertIfNegative val="0"/>
            <c:bubble3D val="0"/>
            <c:spPr>
              <a:solidFill>
                <a:srgbClr val="99CC00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invertIfNegative val="0"/>
            <c:bubble3D val="0"/>
            <c:spPr>
              <a:solidFill>
                <a:srgbClr val="00CC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5.0136630937900051E-3"/>
                  <c:y val="-6.648814750878528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7020764670767128E-3"/>
                  <c:y val="-6.676918259236996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031054276048506E-2"/>
                  <c:y val="-1.3853432952111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399276777382953E-2"/>
                  <c:y val="-2.37574639563868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1857903057460826E-2"/>
                  <c:y val="-2.870966919384376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066212814599861E-2"/>
                  <c:y val="-1.438778191669992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('[23]9 месяцев'!$I$4,'[23]9 месяцев'!$K$4,'[23]9 месяцев'!$M$4,'[23]9 месяцев'!$O$4)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([23]год!$I$6,[23]год!$K$6,[23]год!$M$6,[23]год!$O$6)</c:f>
              <c:numCache>
                <c:formatCode>General</c:formatCode>
                <c:ptCount val="4"/>
                <c:pt idx="0">
                  <c:v>1841</c:v>
                </c:pt>
                <c:pt idx="1">
                  <c:v>1880</c:v>
                </c:pt>
                <c:pt idx="2">
                  <c:v>1913</c:v>
                </c:pt>
                <c:pt idx="3">
                  <c:v>1831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537464"/>
        <c:axId val="137534720"/>
        <c:axId val="0"/>
      </c:bar3DChart>
      <c:catAx>
        <c:axId val="137537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375347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534720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37537464"/>
        <c:crosses val="autoZero"/>
        <c:crossBetween val="between"/>
        <c:majorUnit val="5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ru-RU"/>
              <a:t>Ремнтно-вспомогательные рабочие</a:t>
            </a:r>
          </a:p>
        </c:rich>
      </c:tx>
      <c:layout>
        <c:manualLayout>
          <c:xMode val="edge"/>
          <c:yMode val="edge"/>
          <c:x val="0.29118402543069588"/>
          <c:y val="3.9119804400977995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38"/>
      <c:rotY val="20"/>
      <c:depthPercent val="100"/>
      <c:rAngAx val="1"/>
    </c:view3D>
    <c:floor>
      <c:thickness val="0"/>
      <c:spPr>
        <a:noFill/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7.6566298774422614E-2"/>
          <c:y val="0.18092963535787601"/>
          <c:w val="0.90023405831745373"/>
          <c:h val="0.6845986202730443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FF99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CC99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invertIfNegative val="0"/>
            <c:bubble3D val="0"/>
            <c:spPr>
              <a:solidFill>
                <a:srgbClr val="FFCC99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invertIfNegative val="0"/>
            <c:bubble3D val="0"/>
            <c:spPr>
              <a:solidFill>
                <a:srgbClr val="99CC00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invertIfNegative val="0"/>
            <c:bubble3D val="0"/>
            <c:spPr>
              <a:solidFill>
                <a:srgbClr val="00CC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5.4725848469003302E-3"/>
                  <c:y val="-1.076434417826679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9832391175690964E-3"/>
                  <c:y val="-4.4480405419878855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134275132142161E-2"/>
                  <c:y val="-1.763542880438340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5324921222639398E-2"/>
                  <c:y val="-2.819315168939251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125684783951601E-2"/>
                  <c:y val="-1.870535644170942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796434490596428E-2"/>
                  <c:y val="-3.15363588499595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([23]год!$I$3,[23]год!$K$3,[23]год!$M$3,[23]год!$O$3)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([23]год!$I$9,[23]год!$K$9,[23]год!$M$9,[23]год!$O$9)</c:f>
              <c:numCache>
                <c:formatCode>General</c:formatCode>
                <c:ptCount val="4"/>
                <c:pt idx="0">
                  <c:v>3841</c:v>
                </c:pt>
                <c:pt idx="1">
                  <c:v>3839</c:v>
                </c:pt>
                <c:pt idx="2">
                  <c:v>3868</c:v>
                </c:pt>
                <c:pt idx="3">
                  <c:v>3861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533152"/>
        <c:axId val="137531584"/>
        <c:axId val="0"/>
      </c:bar3DChart>
      <c:catAx>
        <c:axId val="137533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37531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531584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37533152"/>
        <c:crosses val="autoZero"/>
        <c:crossBetween val="between"/>
        <c:majorUnit val="5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r>
              <a:rPr lang="ru-RU"/>
              <a:t>Кондукторы</a:t>
            </a:r>
          </a:p>
        </c:rich>
      </c:tx>
      <c:layout>
        <c:manualLayout>
          <c:xMode val="edge"/>
          <c:yMode val="edge"/>
          <c:x val="0.40500792730857882"/>
          <c:y val="3.9215686274509803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hPercent val="48"/>
      <c:rotY val="20"/>
      <c:depthPercent val="100"/>
      <c:rAngAx val="1"/>
    </c:view3D>
    <c:floor>
      <c:thickness val="0"/>
      <c:spPr>
        <a:noFill/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1340226572974986"/>
          <c:y val="0.20588284572908463"/>
          <c:w val="0.87481747848664182"/>
          <c:h val="0.669119248619525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FF99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2"/>
            <c:invertIfNegative val="0"/>
            <c:bubble3D val="0"/>
            <c:spPr>
              <a:solidFill>
                <a:srgbClr val="CC99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3"/>
            <c:invertIfNegative val="0"/>
            <c:bubble3D val="0"/>
            <c:spPr>
              <a:solidFill>
                <a:srgbClr val="FFCC99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4"/>
            <c:invertIfNegative val="0"/>
            <c:bubble3D val="0"/>
            <c:spPr>
              <a:solidFill>
                <a:srgbClr val="99CC00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Pt>
            <c:idx val="5"/>
            <c:invertIfNegative val="0"/>
            <c:bubble3D val="0"/>
            <c:spPr>
              <a:solidFill>
                <a:srgbClr val="00CCFF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6.495324062709612E-3"/>
                  <c:y val="1.1003198057900621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388171054825219E-3"/>
                  <c:y val="7.2357285699620189E-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927823543833374E-2"/>
                  <c:y val="-9.909138268835993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6198791818588965E-2"/>
                  <c:y val="-1.763884399366866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837595415774898E-2"/>
                  <c:y val="1.255512357044463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054077086108403E-2"/>
                  <c:y val="-1.159733430152276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9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([23]год!$I$3,[23]год!$K$3,[23]год!$M$3,[23]год!$O$3)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([23]год!$I$8,[23]год!$K$8,[23]год!$M$8,[23]год!$O$8)</c:f>
              <c:numCache>
                <c:formatCode>General</c:formatCode>
                <c:ptCount val="4"/>
                <c:pt idx="0">
                  <c:v>2536</c:v>
                </c:pt>
                <c:pt idx="1">
                  <c:v>2609</c:v>
                </c:pt>
                <c:pt idx="2">
                  <c:v>2627</c:v>
                </c:pt>
                <c:pt idx="3">
                  <c:v>2639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531976"/>
        <c:axId val="137531192"/>
        <c:axId val="0"/>
      </c:bar3DChart>
      <c:catAx>
        <c:axId val="137531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37531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531192"/>
        <c:scaling>
          <c:orientation val="minMax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37531976"/>
        <c:crosses val="autoZero"/>
        <c:crossBetween val="between"/>
        <c:majorUnit val="5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Лист1!$B$3:$B$10</c:f>
              <c:strCache>
                <c:ptCount val="8"/>
                <c:pt idx="0">
                  <c:v>Единый именной льготный билет</c:v>
                </c:pt>
                <c:pt idx="1">
                  <c:v>Разовые билеты</c:v>
                </c:pt>
                <c:pt idx="2">
                  <c:v>Электронный билет "Подорожник"</c:v>
                </c:pt>
                <c:pt idx="3">
                  <c:v>Единый ученический</c:v>
                </c:pt>
                <c:pt idx="4">
                  <c:v>Суточные билеты</c:v>
                </c:pt>
                <c:pt idx="5">
                  <c:v>Студенческий билет на наземный городской транспорт</c:v>
                </c:pt>
                <c:pt idx="6">
                  <c:v>Единый билет на 90 минут</c:v>
                </c:pt>
                <c:pt idx="7">
                  <c:v>С использованием банковских карт</c:v>
                </c:pt>
              </c:strCache>
            </c:strRef>
          </c:cat>
          <c:val>
            <c:numRef>
              <c:f>Лист1!$C$3:$C$10</c:f>
              <c:numCache>
                <c:formatCode>#\ ##0.0</c:formatCode>
                <c:ptCount val="8"/>
                <c:pt idx="0">
                  <c:v>125553.8</c:v>
                </c:pt>
                <c:pt idx="1">
                  <c:v>51285.7</c:v>
                </c:pt>
                <c:pt idx="2">
                  <c:v>40461</c:v>
                </c:pt>
                <c:pt idx="3">
                  <c:v>20257.099999999999</c:v>
                </c:pt>
                <c:pt idx="4">
                  <c:v>2518.5</c:v>
                </c:pt>
                <c:pt idx="5">
                  <c:v>716.4</c:v>
                </c:pt>
                <c:pt idx="6">
                  <c:v>20.5</c:v>
                </c:pt>
                <c:pt idx="7">
                  <c:v>7.8</c:v>
                </c:pt>
              </c:numCache>
            </c:numRef>
          </c:val>
        </c:ser>
        <c:ser>
          <c:idx val="1"/>
          <c:order val="1"/>
          <c:tx>
            <c:v>2018</c:v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1565465805314817E-2"/>
                  <c:y val="-8.6436203796080476E-1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666666666666566E-2"/>
                  <c:y val="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Лист1!$B$3:$B$10</c:f>
              <c:strCache>
                <c:ptCount val="8"/>
                <c:pt idx="0">
                  <c:v>Единый именной льготный билет</c:v>
                </c:pt>
                <c:pt idx="1">
                  <c:v>Разовые билеты</c:v>
                </c:pt>
                <c:pt idx="2">
                  <c:v>Электронный билет "Подорожник"</c:v>
                </c:pt>
                <c:pt idx="3">
                  <c:v>Единый ученический</c:v>
                </c:pt>
                <c:pt idx="4">
                  <c:v>Суточные билеты</c:v>
                </c:pt>
                <c:pt idx="5">
                  <c:v>Студенческий билет на наземный городской транспорт</c:v>
                </c:pt>
                <c:pt idx="6">
                  <c:v>Единый билет на 90 минут</c:v>
                </c:pt>
                <c:pt idx="7">
                  <c:v>С использованием банковских карт</c:v>
                </c:pt>
              </c:strCache>
            </c:strRef>
          </c:cat>
          <c:val>
            <c:numRef>
              <c:f>Лист1!$D$3:$D$10</c:f>
              <c:numCache>
                <c:formatCode>#\ ##0.0</c:formatCode>
                <c:ptCount val="8"/>
                <c:pt idx="0">
                  <c:v>122294.3</c:v>
                </c:pt>
                <c:pt idx="1">
                  <c:v>45431.4</c:v>
                </c:pt>
                <c:pt idx="2">
                  <c:v>47997.2</c:v>
                </c:pt>
                <c:pt idx="3">
                  <c:v>20941.599999999999</c:v>
                </c:pt>
                <c:pt idx="4">
                  <c:v>5066.3</c:v>
                </c:pt>
                <c:pt idx="5">
                  <c:v>1207.3</c:v>
                </c:pt>
                <c:pt idx="6">
                  <c:v>37.299999999999997</c:v>
                </c:pt>
                <c:pt idx="7">
                  <c:v>395.5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6525392"/>
        <c:axId val="136526176"/>
      </c:barChart>
      <c:catAx>
        <c:axId val="136525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526176"/>
        <c:crosses val="autoZero"/>
        <c:auto val="1"/>
        <c:lblAlgn val="ctr"/>
        <c:lblOffset val="100"/>
        <c:noMultiLvlLbl val="0"/>
      </c:catAx>
      <c:valAx>
        <c:axId val="1365261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36525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>
              <a:lumMod val="85000"/>
              <a:lumOff val="15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700" dirty="0"/>
              <a:t>Студенческий билет на наземный городской транспорт</a:t>
            </a:r>
          </a:p>
        </c:rich>
      </c:tx>
      <c:layout>
        <c:manualLayout>
          <c:xMode val="edge"/>
          <c:yMode val="edge"/>
          <c:x val="0.14016759234556522"/>
          <c:y val="0.74042209312790064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397117979883375E-2"/>
          <c:y val="7.6593134328906451E-2"/>
          <c:w val="0.8920570359186587"/>
          <c:h val="0.583499762157079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Лист1!$B$7</c:f>
              <c:strCache>
                <c:ptCount val="1"/>
                <c:pt idx="0">
                  <c:v>Студенческий билет на наземный городской транспорт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0"/>
                  <c:y val="1.10823781353481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102287807024534"/>
                      <c:h val="3.6533639119462911E-2"/>
                    </c:manualLayout>
                  </c15:layout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4102287807024534"/>
                      <c:h val="6.8109396723828541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Лист1!$C$2:$D$2</c:f>
              <c:strCache>
                <c:ptCount val="2"/>
                <c:pt idx="0">
                  <c:v>2017 г.</c:v>
                </c:pt>
                <c:pt idx="1">
                  <c:v>2018 г.</c:v>
                </c:pt>
              </c:strCache>
            </c:strRef>
          </c:cat>
          <c:val>
            <c:numRef>
              <c:f>Лист1!$C$7:$D$7</c:f>
              <c:numCache>
                <c:formatCode>#\ ##0.0</c:formatCode>
                <c:ptCount val="2"/>
                <c:pt idx="0">
                  <c:v>716.4</c:v>
                </c:pt>
                <c:pt idx="1">
                  <c:v>1207.3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4"/>
        <c:overlap val="-24"/>
        <c:axId val="136528528"/>
        <c:axId val="136526568"/>
      </c:barChart>
      <c:catAx>
        <c:axId val="13652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526568"/>
        <c:crosses val="autoZero"/>
        <c:auto val="1"/>
        <c:lblAlgn val="ctr"/>
        <c:lblOffset val="100"/>
        <c:noMultiLvlLbl val="0"/>
      </c:catAx>
      <c:valAx>
        <c:axId val="1365265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365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>
              <a:lumMod val="85000"/>
              <a:lumOff val="15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7439986898322968"/>
          <c:y val="0.8391386800258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6126670480464921E-2"/>
          <c:y val="8.8392708349865887E-2"/>
          <c:w val="0.86280147215886349"/>
          <c:h val="0.65058925802706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Лист1!$B$8</c:f>
              <c:strCache>
                <c:ptCount val="1"/>
                <c:pt idx="0">
                  <c:v>Единый билет на 90 минут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1.0832766816591023E-2"/>
                  <c:y val="3.14957564238894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165193723136656"/>
                      <c:h val="3.6533639119462911E-2"/>
                    </c:manualLayout>
                  </c15:layout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8165193723136656"/>
                      <c:h val="7.617668784648641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Лист1!$C$2:$D$2</c:f>
              <c:strCache>
                <c:ptCount val="2"/>
                <c:pt idx="0">
                  <c:v>2017 г.</c:v>
                </c:pt>
                <c:pt idx="1">
                  <c:v>2018 г.</c:v>
                </c:pt>
              </c:strCache>
            </c:strRef>
          </c:cat>
          <c:val>
            <c:numRef>
              <c:f>Лист1!$C$8:$D$8</c:f>
              <c:numCache>
                <c:formatCode>#\ ##0.0</c:formatCode>
                <c:ptCount val="2"/>
                <c:pt idx="0">
                  <c:v>20.5</c:v>
                </c:pt>
                <c:pt idx="1">
                  <c:v>37.299999999999997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"/>
        <c:overlap val="-24"/>
        <c:axId val="136530096"/>
        <c:axId val="136526960"/>
      </c:barChart>
      <c:catAx>
        <c:axId val="13653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526960"/>
        <c:crosses val="autoZero"/>
        <c:auto val="1"/>
        <c:lblAlgn val="ctr"/>
        <c:lblOffset val="100"/>
        <c:noMultiLvlLbl val="0"/>
      </c:catAx>
      <c:valAx>
        <c:axId val="1365269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36530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>
              <a:lumMod val="85000"/>
              <a:lumOff val="15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4633605439199293"/>
          <c:y val="0.86791015157202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087314844158929"/>
          <c:y val="0"/>
          <c:w val="0.77807907342850358"/>
          <c:h val="0.76422807228019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Лист1!$B$9</c:f>
              <c:strCache>
                <c:ptCount val="1"/>
                <c:pt idx="0">
                  <c:v>С использованием банковских карт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dLbl>
              <c:idx val="1"/>
              <c:layout>
                <c:manualLayout>
                  <c:x val="4.6324017537332486E-2"/>
                  <c:y val="-5.46104789339002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049453234995876"/>
                      <c:h val="5.9851364896470145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Лист1!$C$2:$D$2</c:f>
              <c:strCache>
                <c:ptCount val="2"/>
                <c:pt idx="0">
                  <c:v>2017 г.</c:v>
                </c:pt>
                <c:pt idx="1">
                  <c:v>2018 г.</c:v>
                </c:pt>
              </c:strCache>
            </c:strRef>
          </c:cat>
          <c:val>
            <c:numRef>
              <c:f>Лист1!$C$9:$D$9</c:f>
              <c:numCache>
                <c:formatCode>#\ ##0.0</c:formatCode>
                <c:ptCount val="2"/>
                <c:pt idx="0">
                  <c:v>7.8</c:v>
                </c:pt>
                <c:pt idx="1">
                  <c:v>395.5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"/>
        <c:overlap val="-24"/>
        <c:axId val="136528136"/>
        <c:axId val="136524608"/>
      </c:barChart>
      <c:catAx>
        <c:axId val="136528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524608"/>
        <c:crosses val="autoZero"/>
        <c:auto val="1"/>
        <c:lblAlgn val="ctr"/>
        <c:lblOffset val="100"/>
        <c:noMultiLvlLbl val="0"/>
      </c:catAx>
      <c:valAx>
        <c:axId val="13652460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36528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>
              <a:lumMod val="85000"/>
              <a:lumOff val="15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dirty="0"/>
              <a:t>Сравнение</a:t>
            </a:r>
            <a:r>
              <a:rPr lang="ru-RU" baseline="0" dirty="0"/>
              <a:t> пассажиропотоков на маршрутах троллейбусов </a:t>
            </a:r>
            <a:r>
              <a:rPr lang="ru-RU" baseline="0" dirty="0" smtClean="0"/>
              <a:t>до введения троллейбусов с увеличенным автономным ходом в 2017 году и после введения в 2018 году, тыс. пасс.</a:t>
            </a:r>
            <a:endParaRPr lang="ru-RU" dirty="0"/>
          </a:p>
        </c:rich>
      </c:tx>
      <c:layout>
        <c:manualLayout>
          <c:xMode val="edge"/>
          <c:yMode val="edge"/>
          <c:x val="0.10246832667144397"/>
          <c:y val="7.203117418470778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2017</c:v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3179569384379202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82974486982667E-2"/>
                  <c:y val="1.1544009795137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1965948973965334E-3"/>
                  <c:y val="7.69600653009184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8.7844520524259888E-3"/>
                  <c:y val="1.53920130601835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1883539071392273E-2"/>
                  <c:y val="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5913822319051078E-2"/>
                  <c:y val="4.6297236133780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ТУАХ!$B$5:$B$11</c:f>
              <c:strCache>
                <c:ptCount val="7"/>
                <c:pt idx="0">
                  <c:v>№ 2</c:v>
                </c:pt>
                <c:pt idx="1">
                  <c:v>№ 12</c:v>
                </c:pt>
                <c:pt idx="2">
                  <c:v>№ 17</c:v>
                </c:pt>
                <c:pt idx="3">
                  <c:v>№ 18</c:v>
                </c:pt>
                <c:pt idx="4">
                  <c:v>№ 23</c:v>
                </c:pt>
                <c:pt idx="5">
                  <c:v>№ 41</c:v>
                </c:pt>
                <c:pt idx="6">
                  <c:v>№ 43</c:v>
                </c:pt>
              </c:strCache>
            </c:strRef>
          </c:cat>
          <c:val>
            <c:numRef>
              <c:f>ТУАХ!$E$5:$E$11</c:f>
              <c:numCache>
                <c:formatCode>#\ ##0.0</c:formatCode>
                <c:ptCount val="7"/>
                <c:pt idx="0">
                  <c:v>1076.3</c:v>
                </c:pt>
                <c:pt idx="1">
                  <c:v>0</c:v>
                </c:pt>
                <c:pt idx="2">
                  <c:v>2016.3</c:v>
                </c:pt>
                <c:pt idx="3">
                  <c:v>359.7</c:v>
                </c:pt>
                <c:pt idx="4">
                  <c:v>434.3</c:v>
                </c:pt>
                <c:pt idx="5">
                  <c:v>1056.4000000000001</c:v>
                </c:pt>
                <c:pt idx="6">
                  <c:v>1644.4</c:v>
                </c:pt>
              </c:numCache>
            </c:numRef>
          </c:val>
        </c:ser>
        <c:ser>
          <c:idx val="1"/>
          <c:order val="1"/>
          <c:tx>
            <c:v>2018</c:v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0067610311174028E-17"/>
                  <c:y val="7.69600653009184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0270441244696112E-17"/>
                  <c:y val="7.696006530091804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7863795895860939E-3"/>
                  <c:y val="7.69600653009184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0516873691555017E-17"/>
                  <c:y val="1.1544009795137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3918802088736726E-3"/>
                  <c:y val="1.53920130601836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1.15440097951377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7.1300619013037313E-3"/>
                  <c:y val="6.9142861817596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ТУАХ!$B$5:$B$11</c:f>
              <c:strCache>
                <c:ptCount val="7"/>
                <c:pt idx="0">
                  <c:v>№ 2</c:v>
                </c:pt>
                <c:pt idx="1">
                  <c:v>№ 12</c:v>
                </c:pt>
                <c:pt idx="2">
                  <c:v>№ 17</c:v>
                </c:pt>
                <c:pt idx="3">
                  <c:v>№ 18</c:v>
                </c:pt>
                <c:pt idx="4">
                  <c:v>№ 23</c:v>
                </c:pt>
                <c:pt idx="5">
                  <c:v>№ 41</c:v>
                </c:pt>
                <c:pt idx="6">
                  <c:v>№ 43</c:v>
                </c:pt>
              </c:strCache>
            </c:strRef>
          </c:cat>
          <c:val>
            <c:numRef>
              <c:f>ТУАХ!$F$5:$F$11</c:f>
              <c:numCache>
                <c:formatCode>#\ ##0.0</c:formatCode>
                <c:ptCount val="7"/>
                <c:pt idx="0">
                  <c:v>3447.1</c:v>
                </c:pt>
                <c:pt idx="1">
                  <c:v>2711.1</c:v>
                </c:pt>
                <c:pt idx="2">
                  <c:v>2246.4</c:v>
                </c:pt>
                <c:pt idx="3">
                  <c:v>886.6</c:v>
                </c:pt>
                <c:pt idx="4">
                  <c:v>3755.8</c:v>
                </c:pt>
                <c:pt idx="5">
                  <c:v>2914.9</c:v>
                </c:pt>
                <c:pt idx="6">
                  <c:v>2083.6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4"/>
        <c:overlap val="-8"/>
        <c:axId val="136525000"/>
        <c:axId val="136529312"/>
      </c:barChart>
      <c:catAx>
        <c:axId val="136525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6529312"/>
        <c:crosses val="autoZero"/>
        <c:auto val="1"/>
        <c:lblAlgn val="ctr"/>
        <c:lblOffset val="100"/>
        <c:noMultiLvlLbl val="0"/>
      </c:catAx>
      <c:valAx>
        <c:axId val="1365293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" sourceLinked="1"/>
        <c:majorTickMark val="none"/>
        <c:minorTickMark val="none"/>
        <c:tickLblPos val="nextTo"/>
        <c:crossAx val="136525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>
              <a:lumMod val="85000"/>
              <a:lumOff val="15000"/>
            </a:schemeClr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 dirty="0" smtClean="0"/>
              <a:t>2017</a:t>
            </a:r>
            <a:r>
              <a:rPr lang="ru-RU" sz="2800" dirty="0" smtClean="0"/>
              <a:t> год</a:t>
            </a:r>
            <a:endParaRPr lang="en-US" sz="2800" dirty="0"/>
          </a:p>
        </c:rich>
      </c:tx>
      <c:layout>
        <c:manualLayout>
          <c:xMode val="edge"/>
          <c:yMode val="edge"/>
          <c:x val="0.19900125970432334"/>
          <c:y val="5.8272802873846417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984000611739232E-2"/>
          <c:y val="0.12752731292410244"/>
          <c:w val="0.52487898346107298"/>
          <c:h val="0.74303368691668481"/>
        </c:manualLayout>
      </c:layout>
      <c:pie3DChart>
        <c:varyColors val="1"/>
        <c:ser>
          <c:idx val="0"/>
          <c:order val="0"/>
          <c:spPr>
            <a:ln>
              <a:noFill/>
            </a:ln>
          </c:spPr>
          <c:explosion val="25"/>
          <c:dPt>
            <c:idx val="0"/>
            <c:bubble3D val="0"/>
            <c:spPr>
              <a:solidFill>
                <a:srgbClr val="FFC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7030A0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99FFCC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CD88F4"/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rgbClr val="00B050"/>
              </a:solidFill>
              <a:ln>
                <a:noFill/>
              </a:ln>
            </c:spPr>
          </c:dPt>
          <c:dPt>
            <c:idx val="5"/>
            <c:bubble3D val="0"/>
            <c:spPr>
              <a:solidFill>
                <a:srgbClr val="FF6699"/>
              </a:solidFill>
              <a:ln>
                <a:noFill/>
              </a:ln>
            </c:spPr>
          </c:dPt>
          <c:dPt>
            <c:idx val="6"/>
            <c:bubble3D val="0"/>
            <c:spPr>
              <a:solidFill>
                <a:srgbClr val="00B0F0"/>
              </a:solidFill>
              <a:ln>
                <a:noFill/>
              </a:ln>
            </c:spPr>
          </c:dPt>
          <c:dLbls>
            <c:dLbl>
              <c:idx val="0"/>
              <c:layout>
                <c:manualLayout>
                  <c:x val="-2.4728000841141445E-2"/>
                  <c:y val="-8.88528023519615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0464001376413275E-2"/>
                  <c:y val="8.645137526136792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3720001147011062E-2"/>
                  <c:y val="4.322568763068396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4728000841141445E-2"/>
                  <c:y val="0.1032613648955227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1472001070543661E-2"/>
                  <c:y val="-7.44442398084001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496000152934808E-3"/>
                  <c:y val="-3.60214063589033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6.7440002294022083E-2"/>
                  <c:y val="-4.802854181187106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доходы!$B$3:$B$9</c:f>
              <c:strCache>
                <c:ptCount val="7"/>
                <c:pt idx="0">
                  <c:v>Разовые билеты</c:v>
                </c:pt>
                <c:pt idx="1">
                  <c:v>Комбинированные билеты на 10 поездок</c:v>
                </c:pt>
                <c:pt idx="2">
                  <c:v>Электронный билет "Подорожник"</c:v>
                </c:pt>
                <c:pt idx="3">
                  <c:v>Единый билет (студенческий, ученический, единый месячный)</c:v>
                </c:pt>
                <c:pt idx="4">
                  <c:v>Единый именной льготный</c:v>
                </c:pt>
                <c:pt idx="5">
                  <c:v>Билеты на наземные виды транспорта</c:v>
                </c:pt>
                <c:pt idx="6">
                  <c:v>Суточные билеты</c:v>
                </c:pt>
              </c:strCache>
            </c:strRef>
          </c:cat>
          <c:val>
            <c:numRef>
              <c:f>доходы!$C$3:$C$9</c:f>
              <c:numCache>
                <c:formatCode>0\,0%</c:formatCode>
                <c:ptCount val="7"/>
                <c:pt idx="0">
                  <c:v>0.36</c:v>
                </c:pt>
                <c:pt idx="1">
                  <c:v>5.0000000000000001E-3</c:v>
                </c:pt>
                <c:pt idx="2">
                  <c:v>0.216</c:v>
                </c:pt>
                <c:pt idx="3">
                  <c:v>0.16700000000000001</c:v>
                </c:pt>
                <c:pt idx="4">
                  <c:v>0.20699999999999999</c:v>
                </c:pt>
                <c:pt idx="5">
                  <c:v>3.5000000000000003E-2</c:v>
                </c:pt>
                <c:pt idx="6">
                  <c:v>8.9999999999999993E-3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6646815708088281"/>
          <c:y val="1.2007135452967766E-2"/>
          <c:w val="0.31778738025859432"/>
          <c:h val="0.98646030025024001"/>
        </c:manualLayout>
      </c:layout>
      <c:overlay val="0"/>
      <c:txPr>
        <a:bodyPr/>
        <a:lstStyle/>
        <a:p>
          <a:pPr>
            <a:defRPr sz="1200" b="0"/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en-US" sz="2800" dirty="0" smtClean="0"/>
              <a:t>2018</a:t>
            </a:r>
            <a:r>
              <a:rPr lang="ru-RU" sz="2800" dirty="0" smtClean="0"/>
              <a:t> год</a:t>
            </a:r>
            <a:endParaRPr lang="en-US" sz="2800" dirty="0"/>
          </a:p>
        </c:rich>
      </c:tx>
      <c:layout>
        <c:manualLayout>
          <c:xMode val="edge"/>
          <c:yMode val="edge"/>
          <c:x val="0.34313734826641812"/>
          <c:y val="1.4252927810119885E-3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833333333333333"/>
          <c:y val="0.23483701614627528"/>
          <c:w val="0.81944444444444442"/>
          <c:h val="0.65971224289885289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solidFill>
                <a:srgbClr val="7030A0"/>
              </a:solidFill>
            </c:spPr>
          </c:dPt>
          <c:dPt>
            <c:idx val="2"/>
            <c:bubble3D val="0"/>
            <c:spPr>
              <a:solidFill>
                <a:srgbClr val="99FFCC"/>
              </a:solidFill>
            </c:spPr>
          </c:dPt>
          <c:dPt>
            <c:idx val="3"/>
            <c:bubble3D val="0"/>
            <c:spPr>
              <a:solidFill>
                <a:srgbClr val="CD88F4"/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Pt>
            <c:idx val="5"/>
            <c:bubble3D val="0"/>
            <c:spPr>
              <a:solidFill>
                <a:srgbClr val="FF6699"/>
              </a:solidFill>
            </c:spPr>
          </c:dPt>
          <c:dPt>
            <c:idx val="6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-5.5555555555555552E-2"/>
                  <c:y val="-0.1176875825248292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5555555555555558E-3"/>
                  <c:y val="0.1062058671565530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05"/>
                  <c:y val="3.73155749468970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555555555555552E-2"/>
                  <c:y val="8.32424364200011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2222222222222223E-2"/>
                  <c:y val="-8.324243642000114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4999999999999949E-2"/>
                  <c:y val="-4.305643263103510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6.9444444444444448E-2"/>
                  <c:y val="-5.740857684138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доходы!$B$12:$B$18</c:f>
              <c:strCache>
                <c:ptCount val="7"/>
                <c:pt idx="0">
                  <c:v>Разовые билеты</c:v>
                </c:pt>
                <c:pt idx="1">
                  <c:v>Комбинированные билеты на 10 поездок</c:v>
                </c:pt>
                <c:pt idx="2">
                  <c:v>Электронный билет "Подорожник"</c:v>
                </c:pt>
                <c:pt idx="3">
                  <c:v>Единый билет (студенческий, ученический, единый месячный)</c:v>
                </c:pt>
                <c:pt idx="4">
                  <c:v>Единый именной льготный</c:v>
                </c:pt>
                <c:pt idx="5">
                  <c:v>Билеты на наземные виды транспорта</c:v>
                </c:pt>
                <c:pt idx="6">
                  <c:v>Суточные билеты</c:v>
                </c:pt>
              </c:strCache>
            </c:strRef>
          </c:cat>
          <c:val>
            <c:numRef>
              <c:f>доходы!$C$12:$C$18</c:f>
              <c:numCache>
                <c:formatCode>0\,0%</c:formatCode>
                <c:ptCount val="7"/>
                <c:pt idx="0">
                  <c:v>0.32100000000000001</c:v>
                </c:pt>
                <c:pt idx="1">
                  <c:v>7.0000000000000001E-3</c:v>
                </c:pt>
                <c:pt idx="2">
                  <c:v>0.25700000000000001</c:v>
                </c:pt>
                <c:pt idx="3">
                  <c:v>0.14599999999999999</c:v>
                </c:pt>
                <c:pt idx="4">
                  <c:v>0.217</c:v>
                </c:pt>
                <c:pt idx="5">
                  <c:v>3.3000000000000002E-2</c:v>
                </c:pt>
                <c:pt idx="6">
                  <c:v>1.7999999999999999E-2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ru-RU" sz="2000" baseline="0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000" baseline="0" dirty="0">
                <a:latin typeface="Times New Roman" pitchFamily="18" charset="0"/>
                <a:cs typeface="Times New Roman" pitchFamily="18" charset="0"/>
              </a:rPr>
              <a:t>год</a:t>
            </a:r>
          </a:p>
        </c:rich>
      </c:tx>
      <c:layout>
        <c:manualLayout>
          <c:xMode val="edge"/>
          <c:yMode val="edge"/>
          <c:x val="0.22566688258105846"/>
          <c:y val="2.6217056963640677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2936809573711028"/>
          <c:w val="0.61608603979709686"/>
          <c:h val="0.46257097559730598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CD88F4"/>
              </a:solidFill>
            </c:spPr>
          </c:dPt>
          <c:dPt>
            <c:idx val="1"/>
            <c:bubble3D val="0"/>
            <c:spPr>
              <a:solidFill>
                <a:srgbClr val="FF6600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7030A0"/>
              </a:solidFill>
            </c:spPr>
          </c:dPt>
          <c:dPt>
            <c:idx val="4"/>
            <c:bubble3D val="0"/>
            <c:spPr>
              <a:solidFill>
                <a:srgbClr val="00B0F0"/>
              </a:solidFill>
            </c:spPr>
          </c:dPt>
          <c:dPt>
            <c:idx val="5"/>
            <c:bubble3D val="0"/>
            <c:spPr>
              <a:solidFill>
                <a:srgbClr val="FF6699"/>
              </a:solidFill>
            </c:spPr>
          </c:dPt>
          <c:dPt>
            <c:idx val="6"/>
            <c:bubble3D val="0"/>
            <c:spPr>
              <a:solidFill>
                <a:srgbClr val="00B050"/>
              </a:solidFill>
            </c:spPr>
          </c:dPt>
          <c:dLbls>
            <c:dLbl>
              <c:idx val="0"/>
              <c:layout>
                <c:manualLayout>
                  <c:x val="2.8415880238280098E-2"/>
                  <c:y val="-6.3846051419123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9081972186659743E-2"/>
                  <c:y val="-3.88843641556166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6925552875718979E-3"/>
                  <c:y val="-6.4862482599972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0335109745572033E-2"/>
                  <c:y val="2.4882856153237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33748232080996E-2"/>
                  <c:y val="-6.18801750785860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5849899655676928E-3"/>
                  <c:y val="-4.11721001588058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6069715856434649E-2"/>
                  <c:y val="-4.8052463125012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'диаграмма расходы 12 мес'!$A$8:$A$15</c:f>
              <c:strCache>
                <c:ptCount val="7"/>
                <c:pt idx="0">
                  <c:v>Материальные затраты (теплоэнергия, газ, вода)</c:v>
                </c:pt>
                <c:pt idx="1">
                  <c:v>Материалы и запасные части, топливо и ГСМ</c:v>
                </c:pt>
                <c:pt idx="2">
                  <c:v>Электроэнергия</c:v>
                </c:pt>
                <c:pt idx="3">
                  <c:v>Затраты на оплату труда с начислениями</c:v>
                </c:pt>
                <c:pt idx="4">
                  <c:v>Амортизация основных фондов</c:v>
                </c:pt>
                <c:pt idx="5">
                  <c:v>Капитальные ремонты</c:v>
                </c:pt>
                <c:pt idx="6">
                  <c:v>Прочие расходы (в т.ч. прочие работы, услуги, страхование, налоги)</c:v>
                </c:pt>
              </c:strCache>
            </c:strRef>
          </c:cat>
          <c:val>
            <c:numRef>
              <c:f>'диаграмма расходы 12 мес'!$K$8:$K$15</c:f>
              <c:numCache>
                <c:formatCode>0\,0%</c:formatCode>
                <c:ptCount val="7"/>
                <c:pt idx="0">
                  <c:v>1.2999999999999999E-2</c:v>
                </c:pt>
                <c:pt idx="1">
                  <c:v>7.6999999999999999E-2</c:v>
                </c:pt>
                <c:pt idx="2">
                  <c:v>9.9000000000000005E-2</c:v>
                </c:pt>
                <c:pt idx="3">
                  <c:v>0.61599999999999999</c:v>
                </c:pt>
                <c:pt idx="4">
                  <c:v>0.122</c:v>
                </c:pt>
                <c:pt idx="5">
                  <c:v>2.7E-2</c:v>
                </c:pt>
                <c:pt idx="6">
                  <c:v>4.5999999999999999E-2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641475676109446"/>
          <c:y val="0.25690632722490292"/>
          <c:w val="0.367045210983801"/>
          <c:h val="0.7157652528097479"/>
        </c:manualLayout>
      </c:layout>
      <c:overlay val="0"/>
      <c:txPr>
        <a:bodyPr/>
        <a:lstStyle/>
        <a:p>
          <a:pPr algn="l" rtl="0">
            <a:defRPr lang="ru-RU" sz="1400" b="0" i="0" u="none" strike="noStrike" kern="1200" baseline="0">
              <a:solidFill>
                <a:sysClr val="windowText" lastClr="000000"/>
              </a:solidFill>
              <a:latin typeface="Times New Roman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0.38316</cdr:x>
      <cdr:y>0.59726</cdr:y>
    </cdr:from>
    <cdr:to>
      <cdr:x>0.49725</cdr:x>
      <cdr:y>0.68184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3502139" y="1630098"/>
          <a:ext cx="1042816" cy="2308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 smtClean="0">
              <a:solidFill>
                <a:schemeClr val="bg1"/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rPr>
            <a:t>6,9%     7,3%</a:t>
          </a:r>
        </a:p>
      </cdr:txBody>
    </cdr:sp>
  </cdr:relSizeAnchor>
  <cdr:relSizeAnchor xmlns:cdr="http://schemas.openxmlformats.org/drawingml/2006/chartDrawing">
    <cdr:from>
      <cdr:x>0.50968</cdr:x>
      <cdr:y>0.74777</cdr:y>
    </cdr:from>
    <cdr:to>
      <cdr:x>0.62378</cdr:x>
      <cdr:y>0.83235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4658561" y="2040881"/>
          <a:ext cx="1042816" cy="2308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9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rPr>
            <a:t>0</a:t>
          </a:r>
          <a:r>
            <a:rPr lang="ru-RU" sz="9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rPr>
            <a:t>,9%     1,7%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0.10088</cdr:x>
      <cdr:y>0.11182</cdr:y>
    </cdr:from>
    <cdr:to>
      <cdr:x>0.26715</cdr:x>
      <cdr:y>0.16773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96953" y="629599"/>
          <a:ext cx="819064" cy="3147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1 551,8 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0.70996</cdr:x>
      <cdr:y>0.77161</cdr:y>
    </cdr:from>
    <cdr:to>
      <cdr:x>0.958</cdr:x>
      <cdr:y>0.82424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497349" y="4344375"/>
          <a:ext cx="1221872" cy="296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96,2 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0.01387</cdr:x>
      <cdr:y>0.77161</cdr:y>
    </cdr:from>
    <cdr:to>
      <cdr:x>0.66582</cdr:x>
      <cdr:y>0.88821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68325" y="4344375"/>
          <a:ext cx="3211577" cy="656488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российского производства</a:t>
          </a:r>
        </a:p>
      </cdr:txBody>
    </cdr:sp>
  </cdr:relSizeAnchor>
  <cdr:relSizeAnchor xmlns:cdr="http://schemas.openxmlformats.org/drawingml/2006/chartDrawing">
    <cdr:from>
      <cdr:x>0.01387</cdr:x>
      <cdr:y>0.79699</cdr:y>
    </cdr:from>
    <cdr:to>
      <cdr:x>0.68703</cdr:x>
      <cdr:y>0.96645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68325" y="4487251"/>
          <a:ext cx="3316060" cy="954104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импортного производства</a:t>
          </a:r>
        </a:p>
      </cdr:txBody>
    </cdr:sp>
  </cdr:relSizeAnchor>
  <cdr:relSizeAnchor xmlns:cdr="http://schemas.openxmlformats.org/drawingml/2006/chartDrawing">
    <cdr:from>
      <cdr:x>0.02154</cdr:x>
      <cdr:y>0.88477</cdr:y>
    </cdr:from>
    <cdr:to>
      <cdr:x>0.05078</cdr:x>
      <cdr:y>0.91523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106133" y="4981509"/>
          <a:ext cx="144016" cy="171447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0.01867</cdr:x>
      <cdr:y>0.7843</cdr:y>
    </cdr:from>
    <cdr:to>
      <cdr:x>0.05078</cdr:x>
      <cdr:y>0.81261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1969" y="4415812"/>
          <a:ext cx="158179" cy="159407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0.51575</cdr:x>
      <cdr:y>0.49942</cdr:y>
    </cdr:from>
    <cdr:to>
      <cdr:x>0.54161</cdr:x>
      <cdr:y>0.55769</cdr:y>
    </cdr:to>
    <cdr:cxnSp macro="">
      <cdr:nvCxnSpPr>
        <cdr:cNvPr id="3" name="Прямая соединительная линия 2"/>
        <cdr:cNvCxnSpPr/>
      </cdr:nvCxnSpPr>
      <cdr:spPr>
        <a:xfrm xmlns:a="http://schemas.openxmlformats.org/drawingml/2006/main">
          <a:off x="4716016" y="2205812"/>
          <a:ext cx="236483" cy="25736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0.8048</cdr:x>
      <cdr:y>0.55962</cdr:y>
    </cdr:from>
    <cdr:to>
      <cdr:x>0.82804</cdr:x>
      <cdr:y>0.60772</cdr:y>
    </cdr:to>
    <cdr:pic>
      <cdr:nvPicPr>
        <cdr:cNvPr id="4" name="Рисунок 3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359104" y="2471688"/>
          <a:ext cx="212450" cy="21245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0.70419</cdr:x>
      <cdr:y>0.21684</cdr:y>
    </cdr:from>
    <cdr:to>
      <cdr:x>0.72494</cdr:x>
      <cdr:y>0.2598</cdr:y>
    </cdr:to>
    <cdr:pic>
      <cdr:nvPicPr>
        <cdr:cNvPr id="5" name="Рисунок 4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439075" y="957713"/>
          <a:ext cx="189776" cy="18977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0.70791</cdr:x>
      <cdr:y>0.45653</cdr:y>
    </cdr:from>
    <cdr:to>
      <cdr:x>0.72612</cdr:x>
      <cdr:y>0.49424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6473134" y="2016403"/>
          <a:ext cx="166519" cy="16651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0.71079</cdr:x>
      <cdr:y>0.68434</cdr:y>
    </cdr:from>
    <cdr:to>
      <cdr:x>0.72605</cdr:x>
      <cdr:y>0.71593</cdr:y>
    </cdr:to>
    <cdr:pic>
      <cdr:nvPicPr>
        <cdr:cNvPr id="7" name="Рисунок 6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499431" y="3022546"/>
          <a:ext cx="139535" cy="139535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0.73197</cdr:x>
      <cdr:y>0.56065</cdr:y>
    </cdr:from>
    <cdr:to>
      <cdr:x>0.74799</cdr:x>
      <cdr:y>0.58797</cdr:y>
    </cdr:to>
    <cdr:pic>
      <cdr:nvPicPr>
        <cdr:cNvPr id="2" name="Рисунок 1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377658" y="2863313"/>
          <a:ext cx="139535" cy="13953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5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28589"/>
            <a:ext cx="2945659" cy="4963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FF00-9C51-420E-AFA3-E90D441A8E8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643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0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0899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FF00-9C51-420E-AFA3-E90D441A8E8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21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40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5" y="4715153"/>
            <a:ext cx="5438139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7342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2" y="4715157"/>
            <a:ext cx="5438139" cy="446698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488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7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1052736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ГУП «Горэлектротранс»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107504" y="2708920"/>
            <a:ext cx="5855693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«Отчет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 итогах финансово-хозяйственной деятельности 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ГУП «Горэлектротранс» </a:t>
            </a:r>
            <a:endParaRPr lang="ru-RU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2018 год»</a:t>
            </a:r>
            <a:endParaRPr lang="ru-RU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29090" y="366701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Прочие доходы и расходы, млн.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707657"/>
              </p:ext>
            </p:extLst>
          </p:nvPr>
        </p:nvGraphicFramePr>
        <p:xfrm>
          <a:off x="215515" y="908720"/>
          <a:ext cx="8712969" cy="5457448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2952328"/>
                <a:gridCol w="1440160"/>
                <a:gridCol w="1152128"/>
                <a:gridCol w="1152128"/>
                <a:gridCol w="1080120"/>
                <a:gridCol w="936105"/>
              </a:tblGrid>
              <a:tr h="5545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показателей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статей затрат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г.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2018/2017,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535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выполнения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плана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6785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524,9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375,6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436,8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116,3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-16,8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92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прочих видов деятельности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202,4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201,3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206,3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102,5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+1,9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323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прочие (внереализационные  и операционные) доходы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322,5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174,3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230,5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132,2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-28,5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56887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расходы, из них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316,5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215,0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115,7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-21,4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06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социальные нужды</a:t>
                      </a:r>
                      <a:endParaRPr lang="ru-RU" sz="14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100,3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107,9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92,4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85,6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-7,9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858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i="1" u="none" strike="noStrike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(внереализационные,                                             операционные) расходы</a:t>
                      </a:r>
                      <a:endParaRPr lang="ru-RU" sz="1400" i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216,2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107,0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156,3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146,1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-27,7</a:t>
                      </a:r>
                      <a:endParaRPr lang="ru-RU" sz="14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679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208,4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160,6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188,0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117,1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-9,8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93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5169783" y="892402"/>
            <a:ext cx="3857652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just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 квартале 2018 года подобрана замена оборудования по проверке колес грузовых автомобилей на герметичность производства «AREO» (Италия), на аналог отечественного производства Научно-производственного объединения «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Автомотив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indent="177800" algn="just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2 квартале 2018 года подобрана замена оборудования «гильотина для рубки металла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Qll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2000» производства FERRUM (КНР) на аналог отечественного производства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Форносовского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станкостроительного завода.</a:t>
            </a:r>
          </a:p>
          <a:p>
            <a:pPr indent="177800" algn="just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3 квартале 2018 года произведена поставка оборудования по проверке колес грузовых автомобилей на герметичность производства Научно-производственного объединения «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Автомотив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indent="177800" algn="just"/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4 квартале 2018 года произведена поставка ножниц гильотинных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Форносовского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станкостроительного завода.</a:t>
            </a:r>
          </a:p>
          <a:p>
            <a:pPr indent="177800" algn="just"/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indent="177800"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indent="177800" algn="just"/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indent="177800"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indent="177800"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62504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10</a:t>
            </a:r>
          </a:p>
          <a:p>
            <a:pPr algn="r"/>
            <a:endParaRPr lang="ru-RU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796039717"/>
              </p:ext>
            </p:extLst>
          </p:nvPr>
        </p:nvGraphicFramePr>
        <p:xfrm>
          <a:off x="5214942" y="3717032"/>
          <a:ext cx="3837973" cy="2855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5214942" y="3106270"/>
            <a:ext cx="3941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12 месяцев 2016, 2017, 2018 гг.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41692" y="5747636"/>
            <a:ext cx="474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5,7%</a:t>
            </a:r>
            <a:endParaRPr lang="ru-RU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652120" y="3998088"/>
            <a:ext cx="5760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94,3%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1509" y="5747636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5,8%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84168" y="3998088"/>
            <a:ext cx="5760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94,2%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2826971152"/>
              </p:ext>
            </p:extLst>
          </p:nvPr>
        </p:nvGraphicFramePr>
        <p:xfrm>
          <a:off x="217395" y="942013"/>
          <a:ext cx="4926109" cy="5630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431578" y="2068828"/>
            <a:ext cx="657762" cy="3777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4036215" y="4964917"/>
            <a:ext cx="285752" cy="214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14282" y="928670"/>
            <a:ext cx="49292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Импортозамещение за 12 месяцев 2018 года</a:t>
            </a:r>
          </a:p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(общий объем поставленной продукции в 2018 году – 1 648,0 млн. руб.)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80625" y="4025047"/>
            <a:ext cx="6179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94,2%</a:t>
            </a:r>
            <a:endParaRPr lang="ru-RU" sz="9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00052" y="5747636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5,8%</a:t>
            </a:r>
            <a:endParaRPr lang="ru-RU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2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-9900" y="-12105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Конкурсные </a:t>
            </a:r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закупки 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Прямоугольник 34"/>
          <p:cNvSpPr/>
          <p:nvPr/>
        </p:nvSpPr>
        <p:spPr>
          <a:xfrm>
            <a:off x="210566" y="748695"/>
            <a:ext cx="871296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Проведено закупочных процедур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соответствии с планом 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закупок,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период с 01.01.2018 по 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31.12.2018, по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которым определен победитель,</a:t>
            </a:r>
          </a:p>
          <a:p>
            <a:pPr algn="ctr"/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518 </a:t>
            </a:r>
            <a:r>
              <a:rPr lang="ru-RU" sz="1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7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общую сумму 4 119,5 млн. руб. </a:t>
            </a:r>
          </a:p>
        </p:txBody>
      </p:sp>
      <p:sp>
        <p:nvSpPr>
          <p:cNvPr id="7" name="Прямоугольник 5"/>
          <p:cNvSpPr/>
          <p:nvPr/>
        </p:nvSpPr>
        <p:spPr>
          <a:xfrm>
            <a:off x="4882318" y="343967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11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900894279"/>
              </p:ext>
            </p:extLst>
          </p:nvPr>
        </p:nvGraphicFramePr>
        <p:xfrm>
          <a:off x="0" y="1774606"/>
          <a:ext cx="9144000" cy="441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1"/>
          <p:cNvSpPr txBox="1"/>
          <p:nvPr/>
        </p:nvSpPr>
        <p:spPr>
          <a:xfrm>
            <a:off x="107504" y="630932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Экономия от проведения конкурсных процедур – 106,3 млн. 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045" y="2631989"/>
            <a:ext cx="587004" cy="5870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667" y="3657900"/>
            <a:ext cx="432283" cy="4322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438" y="4766969"/>
            <a:ext cx="638743" cy="3493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420888"/>
            <a:ext cx="212450" cy="21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9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1"/>
          <p:cNvSpPr/>
          <p:nvPr/>
        </p:nvSpPr>
        <p:spPr>
          <a:xfrm>
            <a:off x="-9900" y="-12105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Конкурсные закупки 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838795" y="364698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12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90972836"/>
              </p:ext>
            </p:extLst>
          </p:nvPr>
        </p:nvGraphicFramePr>
        <p:xfrm>
          <a:off x="210566" y="1562212"/>
          <a:ext cx="8712968" cy="5107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10566" y="86306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Экономия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закупочных процедур за период </a:t>
            </a:r>
          </a:p>
          <a:p>
            <a:pPr lvl="1" algn="ctr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01.01.2018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31.12.2018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которым определен победитель – </a:t>
            </a:r>
            <a:r>
              <a:rPr lang="ru-RU" sz="16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106,3 млн. руб</a:t>
            </a:r>
            <a:r>
              <a:rPr lang="ru-RU" sz="16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282522"/>
            <a:ext cx="432283" cy="4322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498" y="3727078"/>
            <a:ext cx="205978" cy="2059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256" y="3469005"/>
            <a:ext cx="587004" cy="58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529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29090" y="367627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13  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за</a:t>
            </a:r>
          </a:p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2015-2018 гг., чел.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462299"/>
              </p:ext>
            </p:extLst>
          </p:nvPr>
        </p:nvGraphicFramePr>
        <p:xfrm>
          <a:off x="323528" y="920336"/>
          <a:ext cx="3960440" cy="273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10033"/>
              </p:ext>
            </p:extLst>
          </p:nvPr>
        </p:nvGraphicFramePr>
        <p:xfrm>
          <a:off x="4860032" y="919846"/>
          <a:ext cx="3889054" cy="272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4606405"/>
              </p:ext>
            </p:extLst>
          </p:nvPr>
        </p:nvGraphicFramePr>
        <p:xfrm>
          <a:off x="303906" y="3933056"/>
          <a:ext cx="3980062" cy="268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7049907"/>
              </p:ext>
            </p:extLst>
          </p:nvPr>
        </p:nvGraphicFramePr>
        <p:xfrm>
          <a:off x="4860032" y="3933056"/>
          <a:ext cx="3889054" cy="267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0817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Исполнение адресной инвестиционной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финансируемой за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счёт собственных источников </a:t>
            </a:r>
            <a:endParaRPr lang="ru-RU" sz="1700" b="1" i="1" dirty="0" smtClean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2018 год</a:t>
            </a:r>
          </a:p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629377" y="3400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14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705113"/>
              </p:ext>
            </p:extLst>
          </p:nvPr>
        </p:nvGraphicFramePr>
        <p:xfrm>
          <a:off x="184462" y="1124744"/>
          <a:ext cx="8780027" cy="517927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71718"/>
                <a:gridCol w="4261093"/>
                <a:gridCol w="1490948"/>
                <a:gridCol w="1325287"/>
                <a:gridCol w="1330981"/>
              </a:tblGrid>
              <a:tr h="3600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АИП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Адресная инвестиционная программа на</a:t>
                      </a:r>
                      <a:b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2018 год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0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Факт,</a:t>
                      </a:r>
                      <a:b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4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объектов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443 141,3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259 718,0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4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517 438,4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451 236,5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6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пассажирских трамвайных вагонов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418 220,1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399 518,2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95,5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664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узлов и агрегатов подвижного состава                                                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99 218,3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51 718,3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52,1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7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1 165 346,0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750 932,7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70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трамвайных вагонов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374 157,6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374 157,4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4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троллейбусов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204 900,0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4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3.3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586 288,4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376 775,3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64,3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4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Переходящие договоры</a:t>
                      </a:r>
                      <a:r>
                        <a:rPr lang="ru-RU" sz="105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2019 год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664 038,5</a:t>
                      </a:r>
                      <a:endParaRPr lang="ru-RU" sz="105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739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2 125 925,7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2 125 925,7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78737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Субсидия на увеличение уставного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фонда</a:t>
            </a:r>
            <a:b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СПб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ГУП «Горэлектротранс»</a:t>
            </a:r>
            <a:endParaRPr sz="17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788024" y="3400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15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879253"/>
              </p:ext>
            </p:extLst>
          </p:nvPr>
        </p:nvGraphicFramePr>
        <p:xfrm>
          <a:off x="323528" y="1052736"/>
          <a:ext cx="8421537" cy="5160573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310079"/>
                <a:gridCol w="3932597"/>
                <a:gridCol w="1251979"/>
                <a:gridCol w="1440160"/>
                <a:gridCol w="1486722"/>
              </a:tblGrid>
              <a:tr h="6480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мероприятий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на 2018 г.,</a:t>
                      </a:r>
                      <a:b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Исполнение,</a:t>
                      </a:r>
                      <a:b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руб.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Исполнение,</a:t>
                      </a:r>
                      <a:b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контактной сети трамвая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68 648,2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66 719,5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31 887,3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28 422,7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троллейбусных линий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176 165,0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170 645,8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движимого имущества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245 658,1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245 658,1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  <a:tr h="7680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счёт средств субсидии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522 358,6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511 446,0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  <a:tr h="672075"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выставленных претензий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8 775,3</a:t>
                      </a:r>
                    </a:p>
                  </a:txBody>
                  <a:tcPr marL="8025" marR="8025" marT="80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  <a:tr h="768085"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счёт средств субсидии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 учета выставленных претензий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522 358,6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520 221,3</a:t>
                      </a:r>
                    </a:p>
                  </a:txBody>
                  <a:tcPr marL="8025" marR="8025" marT="80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25" marR="8025" marT="80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20858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854188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32" name="Shape 32"/>
          <p:cNvSpPr txBox="1"/>
          <p:nvPr/>
        </p:nvSpPr>
        <p:spPr>
          <a:xfrm>
            <a:off x="172762" y="116632"/>
            <a:ext cx="6442837" cy="6441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-RU" sz="1600" b="1" dirty="0" smtClean="0">
              <a:solidFill>
                <a:srgbClr val="002060"/>
              </a:solidFill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/>
          <p:nvPr/>
        </p:nvSpPr>
        <p:spPr>
          <a:xfrm>
            <a:off x="602800" y="1205575"/>
            <a:ext cx="5425200" cy="7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Clr>
                <a:schemeClr val="dk1"/>
              </a:buClr>
              <a:buSzPct val="45833"/>
              <a:buFont typeface="Arial"/>
              <a:buNone/>
            </a:pPr>
            <a:endParaRPr lang="ru" sz="2400" dirty="0">
              <a:solidFill>
                <a:srgbClr val="20336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" name="Shape 39"/>
          <p:cNvSpPr txBox="1"/>
          <p:nvPr/>
        </p:nvSpPr>
        <p:spPr>
          <a:xfrm>
            <a:off x="696154" y="5138570"/>
            <a:ext cx="3438899" cy="1047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ru" sz="120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72099" y="980728"/>
            <a:ext cx="30036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61" y="2429437"/>
            <a:ext cx="8910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Награждение победителей </a:t>
            </a:r>
            <a:r>
              <a:rPr lang="en-US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конкурса рисунков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Музее городского электрического транспорта</a:t>
            </a:r>
            <a:endParaRPr lang="ru-RU" sz="2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2676" y="262504"/>
            <a:ext cx="6446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Итоги работы за 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2018 год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31397" y="409530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16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6450" y="1070701"/>
            <a:ext cx="9001000" cy="58292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всего перевезено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308,2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пассажиров, план выполнен на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100,0%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6450" y="3006274"/>
            <a:ext cx="9001000" cy="60435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Объем транспортной работы составил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65,4 млн.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км.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выполнен на</a:t>
            </a:r>
            <a:b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100,4%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6450" y="5796915"/>
            <a:ext cx="9001000" cy="6583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 поставка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30 ед.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троллейбусов с увеличенным автономным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ходом,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трамвайных вагонов, 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выполнена модернизация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ед.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трамвайных вагонов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983" y="3941853"/>
            <a:ext cx="9001000" cy="6583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оходы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перевозки пассажиров составили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5 666,6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руб.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план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доходов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100,0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6450" y="4869480"/>
            <a:ext cx="9001000" cy="6583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518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закупочных процедур на общую сумму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4 119,5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млн. руб. Экономия от проведения закупочных процедур составила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106,3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млн. руб.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983" y="1921462"/>
            <a:ext cx="9001000" cy="80841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2018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прирост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пассажиропотока по 6 обновленным и 1 введенному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маршрутам с использованием троллейбусов с увеличенным автономным ходом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отношению к 2017 году составил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173,9%</a:t>
            </a:r>
          </a:p>
        </p:txBody>
      </p:sp>
    </p:spTree>
    <p:extLst>
      <p:ext uri="{BB962C8B-B14F-4D97-AF65-F5344CB8AC3E}">
        <p14:creationId xmlns:p14="http://schemas.microsoft.com/office/powerpoint/2010/main" val="106657542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2348198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Спасибо за внимание!</a:t>
            </a:r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8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1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эксплуатационной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453325"/>
              </p:ext>
            </p:extLst>
          </p:nvPr>
        </p:nvGraphicFramePr>
        <p:xfrm>
          <a:off x="82519" y="2295613"/>
          <a:ext cx="8969061" cy="1728192"/>
        </p:xfrm>
        <a:graphic>
          <a:graphicData uri="http://schemas.openxmlformats.org/drawingml/2006/table">
            <a:tbl>
              <a:tblPr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{69C7853C-536D-4A76-A0AE-DD22124D55A5}</a:tableStyleId>
              </a:tblPr>
              <a:tblGrid>
                <a:gridCol w="2905306"/>
                <a:gridCol w="1152128"/>
                <a:gridCol w="1080120"/>
                <a:gridCol w="1080120"/>
                <a:gridCol w="1443875"/>
                <a:gridCol w="1307512"/>
              </a:tblGrid>
              <a:tr h="28803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 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 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Изменение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 ,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2018г./2017г.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3737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 транспортной работы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всего, </a:t>
                      </a:r>
                      <a:b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км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63 576,8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65 127,7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65 395,7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102,9</a:t>
                      </a:r>
                      <a:endParaRPr lang="ru-RU" sz="14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>
                        <a:alpha val="40000"/>
                      </a:srgb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Трамвай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34 038,5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33 350,0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33 301,6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 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29 538,3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31 777,7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32 094,1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108,7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206113"/>
              </p:ext>
            </p:extLst>
          </p:nvPr>
        </p:nvGraphicFramePr>
        <p:xfrm>
          <a:off x="50581" y="4082532"/>
          <a:ext cx="9000999" cy="2791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062470" y="1346819"/>
            <a:ext cx="453746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40" y="850836"/>
            <a:ext cx="3334110" cy="13056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001" y="883759"/>
            <a:ext cx="1242890" cy="12397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04767" y="1521616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36715" y="1836776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маршрута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92204" y="1368712"/>
            <a:ext cx="452406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24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673659"/>
              </p:ext>
            </p:extLst>
          </p:nvPr>
        </p:nvGraphicFramePr>
        <p:xfrm>
          <a:off x="22095" y="4118464"/>
          <a:ext cx="9140094" cy="2729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8356" y="409620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2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778926"/>
              </p:ext>
            </p:extLst>
          </p:nvPr>
        </p:nvGraphicFramePr>
        <p:xfrm>
          <a:off x="138558" y="908720"/>
          <a:ext cx="8856984" cy="720080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830905"/>
                <a:gridCol w="1386513"/>
                <a:gridCol w="864096"/>
                <a:gridCol w="864096"/>
                <a:gridCol w="1471214"/>
                <a:gridCol w="1440160"/>
              </a:tblGrid>
              <a:tr h="21602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Изменение,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200" b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плана, %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2018г./2017г.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Перевозка платных пассажиров,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292,3</a:t>
                      </a:r>
                      <a:endParaRPr lang="ru-RU" sz="12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289,4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287,6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99,4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1239350"/>
              </p:ext>
            </p:extLst>
          </p:nvPr>
        </p:nvGraphicFramePr>
        <p:xfrm>
          <a:off x="3989816" y="1778706"/>
          <a:ext cx="1154468" cy="2722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7579910"/>
              </p:ext>
            </p:extLst>
          </p:nvPr>
        </p:nvGraphicFramePr>
        <p:xfrm>
          <a:off x="5144284" y="1778706"/>
          <a:ext cx="1172369" cy="243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7857012"/>
              </p:ext>
            </p:extLst>
          </p:nvPr>
        </p:nvGraphicFramePr>
        <p:xfrm>
          <a:off x="6193201" y="1798500"/>
          <a:ext cx="1370790" cy="2325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Овал 2"/>
          <p:cNvSpPr/>
          <p:nvPr/>
        </p:nvSpPr>
        <p:spPr>
          <a:xfrm>
            <a:off x="5652120" y="5428384"/>
            <a:ext cx="3343421" cy="1361231"/>
          </a:xfrm>
          <a:prstGeom prst="ellips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563888" y="1764005"/>
            <a:ext cx="4824536" cy="2855804"/>
          </a:xfrm>
          <a:prstGeom prst="ellips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>
            <a:endCxn id="3" idx="2"/>
          </p:cNvCxnSpPr>
          <p:nvPr/>
        </p:nvCxnSpPr>
        <p:spPr>
          <a:xfrm>
            <a:off x="3779912" y="3789040"/>
            <a:ext cx="1872208" cy="231996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88424" y="3154473"/>
            <a:ext cx="607117" cy="286157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91904" y="3188968"/>
            <a:ext cx="24842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т</a:t>
            </a:r>
            <a:r>
              <a:rPr lang="ru-RU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ыс. пасс.</a:t>
            </a:r>
          </a:p>
          <a:p>
            <a:r>
              <a:rPr lang="ru-RU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в процентах - доля пассажиров по указанным видам билетов в общем объеме платных пассажиров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055568" y="3261642"/>
            <a:ext cx="10428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0,2%        0,4%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209060" y="3261642"/>
            <a:ext cx="10428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0,01%     0,01%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316714" y="2947250"/>
            <a:ext cx="10428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0,003%     </a:t>
            </a:r>
            <a:r>
              <a:rPr lang="ru-RU" sz="1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0,1%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315442" y="5661248"/>
            <a:ext cx="104281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17,5%    15,8%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411760" y="5661248"/>
            <a:ext cx="104281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13,8%    16,7%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79512" y="5661248"/>
            <a:ext cx="10824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42,9%    42,5% </a:t>
            </a:r>
          </a:p>
        </p:txBody>
      </p:sp>
    </p:spTree>
    <p:extLst>
      <p:ext uri="{BB962C8B-B14F-4D97-AF65-F5344CB8AC3E}">
        <p14:creationId xmlns:p14="http://schemas.microsoft.com/office/powerpoint/2010/main" val="370156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06401" y="4177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3 </a:t>
            </a:r>
          </a:p>
        </p:txBody>
      </p:sp>
      <p:pic>
        <p:nvPicPr>
          <p:cNvPr id="6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32"/>
          <p:cNvSpPr txBox="1"/>
          <p:nvPr/>
        </p:nvSpPr>
        <p:spPr>
          <a:xfrm>
            <a:off x="135772" y="-6825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 по маршрутам</a:t>
            </a:r>
          </a:p>
          <a:p>
            <a:pPr lvl="0"/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троллейбусов с увеличенным автономным</a:t>
            </a:r>
          </a:p>
          <a:p>
            <a:pPr lvl="0"/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ходом</a:t>
            </a:r>
            <a:endParaRPr lang="ru-RU" sz="16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1007080"/>
              </p:ext>
            </p:extLst>
          </p:nvPr>
        </p:nvGraphicFramePr>
        <p:xfrm>
          <a:off x="395536" y="843537"/>
          <a:ext cx="8431542" cy="3089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429496"/>
              </p:ext>
            </p:extLst>
          </p:nvPr>
        </p:nvGraphicFramePr>
        <p:xfrm>
          <a:off x="0" y="3880831"/>
          <a:ext cx="9144002" cy="2994784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935846"/>
                <a:gridCol w="884517"/>
                <a:gridCol w="6352037"/>
                <a:gridCol w="971602"/>
              </a:tblGrid>
              <a:tr h="7797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Маршрут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Начало </a:t>
                      </a:r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движения троллейбусов с увеличенным автономным ходом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Обновленная трасса маршрута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прироста пассажиропотока в </a:t>
                      </a:r>
                      <a:r>
                        <a:rPr lang="ru-RU" sz="9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ru-RU" sz="9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2017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  <a:tr h="1509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12.02.2018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Шаврова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Комендантский пр. - ул. Уточкина - пр. Королева -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Глухарская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220.3%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  <a:tr h="2938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14.04.2018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Шаврова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пр. Авиаконструкторов -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Долгоозерная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 - Комендантский пр. - Комендантская пл. (обратно: Комендантская пл. - ул. Ильюшина -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пр.Авиаконструкторов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ул.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Шаврова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-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Гаккелевская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 - Торфяная  дорога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работал в 2017 году</a:t>
                      </a:r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  <a:tr h="5225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25.05.2018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конечной станции «Казанский собор» по наб. канала Грибоедова, пер. Сергея Тюленина, Казанской ул. (в обратном направлении по Адмиралтейскому пр., Невскому пр.), Гороховой ул., Загородному пр., Московскому пр., Благодатной ул.,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Новоизмайловскому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пр.,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пл.Конституции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Краснопутиловской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ул., ул.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Галстяна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ул. Костюшко до конечной станции «ул. Костюшко»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11.4%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  <a:tr h="265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27.08.2018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конечной станции «Ж.-д. станция «Ручьи» по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ул.Руставели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Пискаревскому пр., пр. Мечникова, Кондратьевскому пр., пр. Маршала Блюхера, Кантемировской ул. до конечной станции «пл. Академика Климова»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146.5%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  <a:tr h="265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23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12.12.2017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Шаврова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Комендантский пр. -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Гаккелевская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 - Богатырский пр. - 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Шуваловский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пр. (обратно: ул. Оптиков - Туристская ул.)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764.8%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  <a:tr h="265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41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27.12.2017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 Васи Алексеева  -  пр. Стачек  -  ул. Зенитчиков  -  пр. Маршала Жукова  -  Ленинский пр.  -  пр. Героев  -  ул. Адмирала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Трибуца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Петергофское шоссе (обратно: ул. Адмирала 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Черокова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пр. Героев)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175.9%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  <a:tr h="265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43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03.09.2018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конечной станции «р. Оккервиль» по ул. Дыбенко, пр. Большевиков, Российскому пр., Индустриальному пр., шоссе Революции, пр. Металлистов, Кондратьевскому пр., ул. Комсомола до конечной станции «</a:t>
                      </a:r>
                      <a:r>
                        <a:rPr lang="ru-RU" sz="9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Боткинская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ул.»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26.7%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8" marR="8588" marT="858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716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88024" y="407263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4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Финансовый результат предприятия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млн.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руб.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416893"/>
              </p:ext>
            </p:extLst>
          </p:nvPr>
        </p:nvGraphicFramePr>
        <p:xfrm>
          <a:off x="251519" y="1052736"/>
          <a:ext cx="8640961" cy="5226077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270126"/>
                <a:gridCol w="1890115"/>
                <a:gridCol w="1800200"/>
                <a:gridCol w="1080120"/>
                <a:gridCol w="1152128"/>
                <a:gridCol w="1224136"/>
                <a:gridCol w="1224136"/>
              </a:tblGrid>
              <a:tr h="36809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статьи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года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года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роста,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2018/2017,</a:t>
                      </a:r>
                      <a:b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5368"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плана, </a:t>
                      </a:r>
                      <a:b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9467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доходы предприятия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12 928,4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14 493,3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14 557,4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100,4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ru-RU" sz="1600" b="1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12,6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</a:tr>
              <a:tr h="71028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пассажиров 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5 696,7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604,5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5 666,6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101,1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-0,5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8661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Субсидия из бюджета </a:t>
                      </a:r>
                      <a:r>
                        <a:rPr lang="ru-RU" sz="12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Санкт-Петербурга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6 706,8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8 513,2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8 454,0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+26,1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031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524,9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375,6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436,8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116,3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-16,8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490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расходы предприятия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13 315,7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14 493,3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14 287,7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98,6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+7,3</a:t>
                      </a: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</a:tr>
              <a:tr h="6494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перевозку пассажиров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12 999,2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14 278,3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14 038,9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98,3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+8,0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316,5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215,0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248,7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115,7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-21,4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264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прибыль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88,4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</a:tr>
              <a:tr h="264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-387,3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181,3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 anchor="ctr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02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64103" y="422303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Структура доходов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СПб ГУП «Горэлектротранс»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1860" y="85268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Структура доходов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6123493"/>
              </p:ext>
            </p:extLst>
          </p:nvPr>
        </p:nvGraphicFramePr>
        <p:xfrm>
          <a:off x="0" y="1452846"/>
          <a:ext cx="5652120" cy="5288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986623"/>
              </p:ext>
            </p:extLst>
          </p:nvPr>
        </p:nvGraphicFramePr>
        <p:xfrm>
          <a:off x="5580112" y="1772816"/>
          <a:ext cx="3570238" cy="4127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1961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88024" y="407263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Доходы от перевозки пассажиров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СПб ГУП «Горэлектротранс»,  млн. руб.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40555"/>
              </p:ext>
            </p:extLst>
          </p:nvPr>
        </p:nvGraphicFramePr>
        <p:xfrm>
          <a:off x="144016" y="971534"/>
          <a:ext cx="8841011" cy="485961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2997243"/>
                <a:gridCol w="1465627"/>
                <a:gridCol w="962952"/>
                <a:gridCol w="1138396"/>
                <a:gridCol w="1062503"/>
                <a:gridCol w="1214290"/>
              </a:tblGrid>
              <a:tr h="2626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r>
                        <a:rPr lang="ru-RU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1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088" marR="9088" marT="9088" marB="0" anchor="ctr"/>
                </a:tc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роста,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2018/2017 </a:t>
                      </a:r>
                      <a:b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  <a:endParaRPr lang="ru-RU" sz="1200" b="1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</a:tr>
              <a:tr h="650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Исполнение плана, </a:t>
                      </a:r>
                      <a:b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b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088" marR="9088" marT="9088" marB="0" anchor="ctr">
                    <a:solidFill>
                      <a:srgbClr val="FFCC9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83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пассажиров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5 696,7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5 604,5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400" b="1" i="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666,6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101,1</a:t>
                      </a: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-0,5</a:t>
                      </a:r>
                      <a:endParaRPr lang="ru-RU" sz="14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472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Разовые билеты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2 051,4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200" b="1" i="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797,6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1 817,3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101,1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-11,4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Комбинированные билеты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10 поездок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29,3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29,2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38,6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132,2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+31,7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Электронный билет "Подорожник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1 228,8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1 412,1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1 455,4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103,1</a:t>
                      </a: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+18,4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3831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</a:t>
                      </a: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длительного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пользования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2 334,5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2 301,9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2 237,5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97,2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-4,2</a:t>
                      </a:r>
                      <a:endParaRPr lang="ru-RU" sz="12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rgbClr val="F7CDD3"/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 билеты: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2 133,2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2 113,1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2 053,3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97,2</a:t>
                      </a: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-3,7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21301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Студенческие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270,6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267,1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238,7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89,4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-11,8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Ученические 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170,3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179,8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173,4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+1,8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510,9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443,8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413,8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-19,0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1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Единые именные льготные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1 181,4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1 222,4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1 227,4</a:t>
                      </a:r>
                      <a:endParaRPr lang="ru-RU" sz="11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/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</a:t>
                      </a:r>
                      <a:r>
                        <a:rPr lang="ru-RU" sz="1100" b="1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наземные виды </a:t>
                      </a:r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транспорта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201,2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188,8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184,2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97,6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-8,4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Билеты на 90 минут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166,7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+66,7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4340">
                <a:tc>
                  <a:txBody>
                    <a:bodyPr/>
                    <a:lstStyle/>
                    <a:p>
                      <a:pPr lvl="0" algn="l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Суточные билеты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51,9</a:t>
                      </a: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63,1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102,0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161,6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+96,5</a:t>
                      </a:r>
                      <a:endParaRPr lang="ru-RU" sz="11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88" marR="9088" marT="9088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44016" y="5949280"/>
            <a:ext cx="8860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 отчётный период средний доход, полученный с одного перевезённого пассажира, составил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18,4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рублей, себестоимость перевозки 1 пассажира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45,5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рублей.</a:t>
            </a:r>
          </a:p>
        </p:txBody>
      </p:sp>
    </p:spTree>
    <p:extLst>
      <p:ext uri="{BB962C8B-B14F-4D97-AF65-F5344CB8AC3E}">
        <p14:creationId xmlns:p14="http://schemas.microsoft.com/office/powerpoint/2010/main" val="27665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8356" y="4177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расходов на перевозку пассажиров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15612" y="1018213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Структура расходов на перевозку пассажиров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757534"/>
              </p:ext>
            </p:extLst>
          </p:nvPr>
        </p:nvGraphicFramePr>
        <p:xfrm>
          <a:off x="177506" y="1484784"/>
          <a:ext cx="590666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141283"/>
              </p:ext>
            </p:extLst>
          </p:nvPr>
        </p:nvGraphicFramePr>
        <p:xfrm>
          <a:off x="5436096" y="1480402"/>
          <a:ext cx="6971365" cy="5470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5347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8356" y="391468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Расходы на перевозку пассажиров, млн. руб.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72110"/>
              </p:ext>
            </p:extLst>
          </p:nvPr>
        </p:nvGraphicFramePr>
        <p:xfrm>
          <a:off x="147727" y="980728"/>
          <a:ext cx="8883818" cy="5544615"/>
        </p:xfrm>
        <a:graphic>
          <a:graphicData uri="http://schemas.openxmlformats.org/drawingml/2006/table">
            <a:tbl>
              <a:tblPr firstRow="1">
                <a:tableStyleId>{00A15C55-8517-42AA-B614-E9B94910E393}</a:tableStyleId>
              </a:tblPr>
              <a:tblGrid>
                <a:gridCol w="2961270"/>
                <a:gridCol w="1168924"/>
                <a:gridCol w="956507"/>
                <a:gridCol w="1074656"/>
                <a:gridCol w="859725"/>
                <a:gridCol w="1003012"/>
                <a:gridCol w="859724"/>
              </a:tblGrid>
              <a:tr h="6252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показателей и статей затрат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 (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снижения)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6252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Отклонение,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050" b="1" i="0" u="none" strike="noStrike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ctr"/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выполнения плана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2018/2017,</a:t>
                      </a:r>
                      <a:b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FF"/>
                    </a:solidFill>
                  </a:tcPr>
                </a:tc>
              </a:tr>
              <a:tr h="3907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</a:t>
                      </a:r>
                      <a:r>
                        <a:rPr lang="ru-RU" sz="12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перевозку пассажиров</a:t>
                      </a:r>
                      <a:endParaRPr lang="ru-RU" sz="12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12 999,3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14 278,3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14 038,9</a:t>
                      </a:r>
                      <a:endParaRPr lang="ru-RU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-239,4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+8,0</a:t>
                      </a:r>
                      <a:endParaRPr lang="ru-RU" sz="11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FFCC"/>
                    </a:solidFill>
                  </a:tcPr>
                </a:tc>
              </a:tr>
              <a:tr h="258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Материальные затраты, в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том числе: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2 452,0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2 791,8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2 304,8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-487,0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-6,0</a:t>
                      </a:r>
                      <a:endParaRPr lang="ru-RU" sz="11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1 284,6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1 413,2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1 364,2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-49,0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96,5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+6,2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07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Автомобильное топливо и смазочные материалы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74,3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60,7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-1,9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5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Материалы и запасные части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935,5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1 114,7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699,5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-415,2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-25,2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44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материальные затраты (теплоэнергия</a:t>
                      </a:r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газ, вода</a:t>
                      </a:r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169,9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180,4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+6,2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44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Затраты на оплату труда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6 159,6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6 743,4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6 739,3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+9,4</a:t>
                      </a:r>
                      <a:endParaRPr lang="ru-RU" sz="11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Начисления страховых взносов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1 853,7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2 070,0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2 075,4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+12,0</a:t>
                      </a:r>
                      <a:endParaRPr lang="ru-RU" sz="11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Амортизация основных фондов</a:t>
                      </a:r>
                      <a:endParaRPr lang="ru-RU" sz="1100" b="1" i="0" u="none" strike="noStrike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100" b="1" i="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591,9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1 570,4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1 892,1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321,7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+18,9</a:t>
                      </a:r>
                      <a:endParaRPr lang="ru-RU" sz="11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8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расходы, из них</a:t>
                      </a:r>
                      <a:endParaRPr lang="ru-RU" sz="1100" b="1" i="0" u="none" strike="noStrike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942,1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1 102,7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1 027,3</a:t>
                      </a:r>
                      <a:endParaRPr lang="ru-RU" sz="1100" b="1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-75,4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+9,0</a:t>
                      </a:r>
                      <a:endParaRPr lang="ru-RU" sz="1100" b="1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434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Капитальные</a:t>
                      </a:r>
                      <a:r>
                        <a:rPr lang="ru-RU" sz="105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текущие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ремонты, </a:t>
                      </a:r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05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т.ч</a:t>
                      </a:r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.:</a:t>
                      </a:r>
                      <a:endParaRPr lang="ru-RU" sz="105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354,6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383,8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366,5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-17,3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+3,4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97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</a:t>
                      </a:r>
                      <a:r>
                        <a:rPr lang="ru-RU" sz="1000" i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подвижного состава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192,6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180,2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165,3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-14,2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01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i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ремонт инфраструктуры</a:t>
                      </a:r>
                      <a:endParaRPr lang="ru-RU" sz="10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162,0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203,6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201,1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-2,5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98,8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+24,1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7686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Другие</a:t>
                      </a:r>
                      <a:r>
                        <a:rPr lang="ru-RU" sz="1050" b="0" i="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расходы (страхование, налоги, прочие работы, услуги)</a:t>
                      </a:r>
                      <a:endParaRPr lang="ru-RU" sz="105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566,8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696,9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642,0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-54,9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+13,3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848">
                <a:tc>
                  <a:txBody>
                    <a:bodyPr/>
                    <a:lstStyle/>
                    <a:p>
                      <a:pPr lvl="1" algn="l" fontAlgn="ctr"/>
                      <a:r>
                        <a:rPr lang="ru-RU" sz="105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демонтаж трамвайных путей</a:t>
                      </a:r>
                      <a:endParaRPr lang="ru-RU" sz="105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20,7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22,0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18,8</a:t>
                      </a:r>
                      <a:endParaRPr lang="ru-RU" sz="1100" b="0" i="0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1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-9,2</a:t>
                      </a:r>
                      <a:endParaRPr lang="ru-RU" sz="1100" b="0" i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47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10372</TotalTime>
  <Words>1906</Words>
  <Application>Microsoft Office PowerPoint</Application>
  <PresentationFormat>Экран (4:3)</PresentationFormat>
  <Paragraphs>645</Paragraphs>
  <Slides>18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Купянский Владислав Владимирович</cp:lastModifiedBy>
  <cp:revision>672</cp:revision>
  <cp:lastPrinted>2019-05-14T06:35:52Z</cp:lastPrinted>
  <dcterms:created xsi:type="dcterms:W3CDTF">2016-04-12T05:58:00Z</dcterms:created>
  <dcterms:modified xsi:type="dcterms:W3CDTF">2019-05-14T07:19:01Z</dcterms:modified>
</cp:coreProperties>
</file>